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0" r:id="rId2"/>
    <p:sldId id="261" r:id="rId3"/>
    <p:sldId id="262" r:id="rId4"/>
    <p:sldId id="263" r:id="rId5"/>
    <p:sldId id="306" r:id="rId6"/>
    <p:sldId id="264" r:id="rId7"/>
    <p:sldId id="266" r:id="rId8"/>
    <p:sldId id="267" r:id="rId9"/>
    <p:sldId id="268" r:id="rId10"/>
    <p:sldId id="270" r:id="rId11"/>
    <p:sldId id="272" r:id="rId12"/>
    <p:sldId id="274" r:id="rId13"/>
    <p:sldId id="273" r:id="rId14"/>
    <p:sldId id="297" r:id="rId15"/>
    <p:sldId id="289" r:id="rId16"/>
    <p:sldId id="290" r:id="rId17"/>
    <p:sldId id="291" r:id="rId18"/>
    <p:sldId id="292" r:id="rId19"/>
    <p:sldId id="293" r:id="rId20"/>
    <p:sldId id="296" r:id="rId21"/>
    <p:sldId id="295" r:id="rId22"/>
    <p:sldId id="298" r:id="rId23"/>
    <p:sldId id="300" r:id="rId24"/>
    <p:sldId id="305" r:id="rId25"/>
    <p:sldId id="301" r:id="rId26"/>
    <p:sldId id="302" r:id="rId27"/>
    <p:sldId id="303" r:id="rId28"/>
    <p:sldId id="307" r:id="rId29"/>
    <p:sldId id="284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EB67D8"/>
    <a:srgbClr val="EF8B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624" autoAdjust="0"/>
  </p:normalViewPr>
  <p:slideViewPr>
    <p:cSldViewPr>
      <p:cViewPr>
        <p:scale>
          <a:sx n="66" d="100"/>
          <a:sy n="66" d="100"/>
        </p:scale>
        <p:origin x="-150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714356"/>
            <a:ext cx="5172084" cy="15001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Профсоюзная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организация         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2214554"/>
            <a:ext cx="4714908" cy="335758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муниципального автономного дошкольного образовательного учреждения детского сада </a:t>
            </a:r>
            <a:r>
              <a:rPr lang="ru-RU" sz="2800" b="1" dirty="0" err="1" smtClean="0">
                <a:solidFill>
                  <a:srgbClr val="7030A0"/>
                </a:solidFill>
              </a:rPr>
              <a:t>общеразвивающего</a:t>
            </a:r>
            <a:r>
              <a:rPr lang="ru-RU" sz="2800" b="1" dirty="0" smtClean="0">
                <a:solidFill>
                  <a:srgbClr val="7030A0"/>
                </a:solidFill>
              </a:rPr>
              <a:t> вида 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№ 42 «Березка»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города Белгорода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(МАДОУ детский сад № 42)</a:t>
            </a:r>
          </a:p>
          <a:p>
            <a:endParaRPr lang="ru-RU" dirty="0"/>
          </a:p>
        </p:txBody>
      </p:sp>
      <p:pic>
        <p:nvPicPr>
          <p:cNvPr id="4" name="Рисунок 3" descr="m7511bd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2161596" cy="2161596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" name="Picture 2" descr="C:\Users\USER\Desktop\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3500462" cy="3643338"/>
          </a:xfrm>
          <a:prstGeom prst="rect">
            <a:avLst/>
          </a:prstGeom>
          <a:noFill/>
        </p:spPr>
      </p:pic>
      <p:pic>
        <p:nvPicPr>
          <p:cNvPr id="6" name="Рисунок 5" descr="m7511bd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2161596" cy="2161596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низ 5"/>
          <p:cNvSpPr/>
          <p:nvPr/>
        </p:nvSpPr>
        <p:spPr>
          <a:xfrm>
            <a:off x="214282" y="1714488"/>
            <a:ext cx="8643998" cy="4572032"/>
          </a:xfrm>
          <a:prstGeom prst="ribbon">
            <a:avLst>
              <a:gd name="adj1" fmla="val 16667"/>
              <a:gd name="adj2" fmla="val 61268"/>
            </a:avLst>
          </a:prstGeom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члены профкома  серьезные, добросовестные, ответственные люди, которые с душой выполняют все поручения.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3000372"/>
            <a:ext cx="52149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Профкомов в мире много разных есть,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наш – он несравнимый, без сомнения,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 всем помочь и каждого зажечь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Использует он каждое мгновение!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71736" y="1142984"/>
            <a:ext cx="2571768" cy="2571768"/>
          </a:xfrm>
          <a:prstGeom prst="round2DiagRect">
            <a:avLst/>
          </a:prstGeom>
          <a:solidFill>
            <a:srgbClr val="FFFF00"/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 flipH="1">
            <a:off x="5286380" y="214290"/>
            <a:ext cx="2714644" cy="2357454"/>
          </a:xfrm>
          <a:prstGeom prst="round2DiagRect">
            <a:avLst>
              <a:gd name="adj1" fmla="val 16667"/>
              <a:gd name="adj2" fmla="val 20317"/>
            </a:avLst>
          </a:prstGeom>
          <a:solidFill>
            <a:srgbClr val="00B050"/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Комиссия по охране труда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715008" y="3500438"/>
            <a:ext cx="2928958" cy="1857388"/>
          </a:xfrm>
          <a:prstGeom prst="round2DiagRect">
            <a:avLst/>
          </a:prstGeom>
          <a:solidFill>
            <a:srgbClr val="EB67D8"/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Комиссия по  защите трудовых и профессиональных прав членов ППО</a:t>
            </a:r>
            <a:endParaRPr lang="ru-RU" b="1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500430" y="3714752"/>
            <a:ext cx="2214578" cy="1714512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Комиссия ревизионная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1285860"/>
            <a:ext cx="2428892" cy="120032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Организационно - массовая  и информационная комиссия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857752" y="2071678"/>
            <a:ext cx="2571768" cy="1500198"/>
          </a:xfrm>
          <a:prstGeom prst="round2DiagRect">
            <a:avLst/>
          </a:prstGeom>
          <a:solidFill>
            <a:srgbClr val="EF8B1D"/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72066" y="2500306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Комиссия по работе с молодежью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 rot="5400000">
            <a:off x="1893075" y="4179099"/>
            <a:ext cx="1571636" cy="1785950"/>
          </a:xfrm>
          <a:prstGeom prst="round2DiagRect">
            <a:avLst/>
          </a:prstGeom>
          <a:solidFill>
            <a:srgbClr val="EF8B1D"/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57356" y="4357694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Комиссия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социальному партнёрству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214414" y="2643182"/>
            <a:ext cx="2357454" cy="1643074"/>
          </a:xfrm>
          <a:prstGeom prst="round2DiagRect">
            <a:avLst/>
          </a:prstGeom>
          <a:solidFill>
            <a:srgbClr val="EB67D8"/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Комиссия  по</a:t>
            </a:r>
          </a:p>
          <a:p>
            <a:r>
              <a:rPr lang="ru-RU" b="1" dirty="0" smtClean="0"/>
              <a:t>культурно-массовой и оздоровительной  работе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2910" y="500042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профкома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Нормативно - правовая база нашей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первички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27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265554">
            <a:off x="369125" y="3426140"/>
            <a:ext cx="3524275" cy="2643206"/>
          </a:xfrm>
          <a:prstGeom prst="round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DSC027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5984" y="714356"/>
            <a:ext cx="4786346" cy="2714644"/>
          </a:xfrm>
          <a:prstGeom prst="round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DSC0270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438616">
            <a:off x="5286380" y="2928934"/>
            <a:ext cx="3302531" cy="3000396"/>
          </a:xfrm>
          <a:prstGeom prst="round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14393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Применение новых информационных технологий в работе нашей профсоюзной организации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Адрес нашего сайта :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http://mdou42.beluo31.ru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2862" t="9402" r="1908" b="4437"/>
          <a:stretch>
            <a:fillRect/>
          </a:stretch>
        </p:blipFill>
        <p:spPr bwMode="auto">
          <a:xfrm>
            <a:off x="857224" y="1714488"/>
            <a:ext cx="7358114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USER\Desktop\aGwtFT9xk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286124"/>
            <a:ext cx="2149884" cy="12953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USER\Desktop\на собрание\Новая папка (2)\image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929718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USER\Desktop\на собрание\0-02-05-b25a59e6a3ecffa39153875fe5b0bc998e11cc973819b6f2cf703a672029f676_9e33aab54d5367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3612641" cy="50482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357686" y="642918"/>
            <a:ext cx="414340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 коллективного договора на 3 года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Коллективный договор заключается на срок не более трех лет и вступает в силу со дня подписания его сторонами либо со дня, установленного коллективным договором. В настоящее время у нас подписан договор с 11.08.22 – 10.0825 года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коллективный договор включены и выполнены социально-экономические льготы и гарантии в соответствии с установленным законодательством.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85720" y="500042"/>
            <a:ext cx="835824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оздание безопасных условий труда в ОУ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 совместный комитет по охране труда: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ежегодно администрация и ПК заключают соглашение по охране труда, выполнение которого анализируется в конце каждого календарного года.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 профкомом согласовывались должностные обязанности и инструкции по охране труда.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осуществлялся контроль за проведением инструктажей по технике безопасности, наличием необходимой документации у руководителя,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профком участвовал в работе комиссии по приёмке учреждения к новому учебному году.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участвовал в расследовании несчастных случаев в быту.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контролировал обеспечение спецодеждой и инвентарём обслуживающий персонал.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57158" y="500042"/>
            <a:ext cx="842968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ПК: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аттестации педагогических кадров,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распределении стимулирующего фонда оплаты труда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работе с ветеранами педагогического труда.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оздоровлению членов профсоюза  и их семей.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на собрание\IMG_20230609_112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00306"/>
            <a:ext cx="4572032" cy="29289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1472" y="578645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Август 2023год- год педагога и наставника – чествование  ветеранов труда МАДОУ  №42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14282" y="571480"/>
            <a:ext cx="507209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Информационная работа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информационной работы 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рассказать работникам о профсоюзной организации и вообще о профсоюзном  движении; -о целях, задачах и направлениях профсоюзной работы;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информировать о текущей работе организации и о том, что для них важно;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 значимых событиях в коллективе, регионе, стране, об изменениях в законодательстве и т.д.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 descr="C:\Users\USER\Desktop\на собрание\0-02-05-6ae816a8587cb48c3fe6441d5ff65e62edd04d8b1230c8776a2958bb0aec1146_7c76ead738b93949.jpg"/>
          <p:cNvPicPr/>
          <p:nvPr/>
        </p:nvPicPr>
        <p:blipFill>
          <a:blip r:embed="rId2" cstate="print"/>
          <a:srcRect l="6251" t="-18376" r="3045" b="2137"/>
          <a:stretch>
            <a:fillRect/>
          </a:stretch>
        </p:blipFill>
        <p:spPr bwMode="auto">
          <a:xfrm>
            <a:off x="5214942" y="1214422"/>
            <a:ext cx="3676638" cy="32147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57158" y="857233"/>
            <a:ext cx="78581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Профсоюзный комитет активно поддерживает научно – методическую работу сотрудников ДОУ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D:\ARC\ФОТОГРАФИИ\коллектив мероприятия\вьюн над рекой\IMG-354b5f1dde20b818563e2ab3b9419f22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071678"/>
            <a:ext cx="3714776" cy="278608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2136339"/>
            <a:ext cx="49292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воспитателей   внутри ДОУ проводятся профессиональные конкурсы: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«Огород на окне», 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«Подготовка к  новому учебному году», 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«Создание развивающей среды в группе».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Члены профгруппы детского сада с достоинством показали себя в городском конкурсе художественной самодеятельности «Творческий дебют</a:t>
            </a:r>
            <a:endParaRPr lang="ru-RU" sz="2000" dirty="0"/>
          </a:p>
        </p:txBody>
      </p:sp>
    </p:spTree>
  </p:cSld>
  <p:clrMapOvr>
    <a:masterClrMapping/>
  </p:clrMapOvr>
  <p:transition spd="med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22313" y="7072336"/>
            <a:ext cx="7772400" cy="714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57233"/>
            <a:ext cx="7772400" cy="4786346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   нашего  профсоюза –      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  его массовости,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сплоченности членов, в энергичном 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принципиальном  профсоюзном комитете, который: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ru-RU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ротягивает руку помощи!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ешает социальные проблемы!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тстаивает права и интересы человека труда!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ормирует основные требования к работодателю!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одействует росту заработной платы!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существляет реальную помощь при аттестации!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ридически поддерживает и защищает!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нает, что делать!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14282" y="500042"/>
            <a:ext cx="892971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во Всероссийских акциях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жизни страны 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защиту образования и его работников: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«За достойный труд!»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«Лыжня России»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 descr="C:\Users\USER\Desktop\на собрание\IMG-c3f4d57d86fb9fa3081d443ffdf3ce8b-V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643050"/>
            <a:ext cx="2833664" cy="21252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0179" name="Picture 3" descr="C:\Users\USER\Desktop\на собрание\_MG_0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071942"/>
            <a:ext cx="3357546" cy="22383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0180" name="Picture 4" descr="C:\Users\USER\Desktop\на собрание\0-02-05-203882ef5c49eeda341192f50a0c9cee83125131a881c3a912c0933f170de06a_b2f9ffe11bf0a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000504"/>
            <a:ext cx="3048000" cy="2286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" name="Рисунок 5" descr="C:\Users\USER\Desktop\0-02-0a-9a5d38d7efb2ff87d529c696e0b3957701c5a1b61dbf9e4fb7124e0b0a69af93_e8615fae840d7470.jpg"/>
          <p:cNvPicPr/>
          <p:nvPr/>
        </p:nvPicPr>
        <p:blipFill>
          <a:blip r:embed="rId5" cstate="print"/>
          <a:srcRect l="7815" t="36598" r="11239" b="40464"/>
          <a:stretch>
            <a:fillRect/>
          </a:stretch>
        </p:blipFill>
        <p:spPr bwMode="auto">
          <a:xfrm>
            <a:off x="1000100" y="1643050"/>
            <a:ext cx="3571900" cy="207170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28604"/>
            <a:ext cx="8001024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800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«Белый цветок»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2400" b="1" dirty="0" smtClean="0">
              <a:solidFill>
                <a:srgbClr val="7030A0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2400" b="1" dirty="0" smtClean="0">
              <a:solidFill>
                <a:srgbClr val="7030A0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2400" b="1" dirty="0" smtClean="0">
              <a:solidFill>
                <a:srgbClr val="7030A0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2400" b="1" dirty="0" smtClean="0">
              <a:solidFill>
                <a:srgbClr val="7030A0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2000" b="1" dirty="0" smtClean="0">
              <a:solidFill>
                <a:srgbClr val="7030A0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000" b="1" dirty="0" smtClean="0">
                <a:solidFill>
                  <a:srgbClr val="7030A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-«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Читаем Ушинского</a:t>
            </a:r>
            <a:r>
              <a:rPr lang="ru-RU" sz="2000" b="1" dirty="0" smtClean="0">
                <a:solidFill>
                  <a:srgbClr val="7030A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«Профсоюзный Бессмертный полк»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C:\Users\USER\Desktop\на собрание\0-02-05-e118e7d897adf0702f94c83c502459c2c5de528349339e1a543b2d86d23bd456_5c7d5e4ace5c9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14290"/>
            <a:ext cx="2089562" cy="278608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" name="Рисунок 3" descr="D:\ARC\моя аттестация\13   1.01.23 -1.09 23\акция.png"/>
          <p:cNvPicPr/>
          <p:nvPr/>
        </p:nvPicPr>
        <p:blipFill>
          <a:blip r:embed="rId3"/>
          <a:srcRect l="2418" r="2857" b="16878"/>
          <a:stretch>
            <a:fillRect/>
          </a:stretch>
        </p:blipFill>
        <p:spPr bwMode="auto">
          <a:xfrm>
            <a:off x="285721" y="1214422"/>
            <a:ext cx="3000396" cy="257176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7107" name="Picture 3" descr="C:\Users\USER\Desktop\на собрание\0-02-05-1c3cb729a891d4758398e330a10aa9c8d106dfcc58426db8efcc7c7eca866043_aafc3a345338306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714752"/>
            <a:ext cx="3857652" cy="25181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" name="Рисунок 5" descr="C:\Users\USER\Desktop\8ea70862e3f2b2fb42c448031d203525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785794"/>
            <a:ext cx="2499359" cy="179546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43438" y="3214686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«Тепло души дарю солдату!» </a:t>
            </a:r>
            <a:endParaRPr lang="ru-RU" sz="2000" dirty="0"/>
          </a:p>
        </p:txBody>
      </p:sp>
    </p:spTree>
  </p:cSld>
  <p:clrMapOvr>
    <a:masterClrMapping/>
  </p:clrMapOvr>
  <p:transition spd="med"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642918"/>
            <a:ext cx="3571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«Окна победы»</a:t>
            </a:r>
          </a:p>
          <a:p>
            <a:pPr eaLnBrk="0" hangingPunct="0">
              <a:buFontTx/>
              <a:buChar char="-"/>
            </a:pPr>
            <a:endParaRPr lang="ru-RU" sz="2000" b="1" dirty="0" smtClean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sz="2000" b="1" dirty="0" smtClean="0">
                <a:solidFill>
                  <a:srgbClr val="7030A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Пешком за здоровьем</a:t>
            </a:r>
            <a:r>
              <a:rPr lang="ru-RU" sz="2000" b="1" dirty="0" smtClean="0">
                <a:solidFill>
                  <a:srgbClr val="7030A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 eaLnBrk="0" hangingPunct="0"/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C:\Users\USER\Desktop\на собрание\Screenshot_20210510_232200_com.instagram.andro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2192875" cy="3033682"/>
          </a:xfrm>
          <a:prstGeom prst="rect">
            <a:avLst/>
          </a:prstGeom>
          <a:noFill/>
        </p:spPr>
      </p:pic>
      <p:pic>
        <p:nvPicPr>
          <p:cNvPr id="51203" name="Picture 3" descr="C:\Users\USER\Desktop\на собрание\0-02-05-ca21f410ec13bc1c14dba05c00f4844f03d46a1d27d30c91d17955fd02e9a7e2_40624383acb1b41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57166"/>
            <a:ext cx="3333719" cy="2000264"/>
          </a:xfrm>
          <a:prstGeom prst="rect">
            <a:avLst/>
          </a:prstGeom>
          <a:noFill/>
        </p:spPr>
      </p:pic>
      <p:sp>
        <p:nvSpPr>
          <p:cNvPr id="51207" name="Rectangle 7"/>
          <p:cNvSpPr>
            <a:spLocks noChangeArrowheads="1"/>
          </p:cNvSpPr>
          <p:nvPr/>
        </p:nvSpPr>
        <p:spPr bwMode="auto">
          <a:xfrm rot="10800000" flipV="1">
            <a:off x="2643174" y="1029617"/>
            <a:ext cx="27146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«Добро не спит – добро бежит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Велопрогулка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профсоюзом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8" name="Picture 8" descr="C:\Users\USER\Desktop\на собрание\IMG_20210412_104829_9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714620"/>
            <a:ext cx="3214674" cy="3214674"/>
          </a:xfrm>
          <a:prstGeom prst="rect">
            <a:avLst/>
          </a:prstGeom>
          <a:noFill/>
        </p:spPr>
      </p:pic>
      <p:pic>
        <p:nvPicPr>
          <p:cNvPr id="51209" name="Picture 9" descr="C:\Users\USER\Desktop\на собрание\0-02-04-8ad77fc240ecd084519bb9e331b6634aabbb6dda2ad6cea1124f55625435ab00_8857d3769e0acc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714752"/>
            <a:ext cx="3619471" cy="27146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USER\Desktop\на собрание\IMG-8d06ea7fd4a7fb3f065f02588901b476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2428852" cy="28575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500042"/>
            <a:ext cx="257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«Профсоюзный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аксель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7" name="Picture 3" descr="C:\Users\USER\Desktop\на собрание\0-02-05-78755caa87308b6c215c6872a7de4971a9b6ca2a3110cc619df717363825b7d7_62077a72a7b59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0"/>
            <a:ext cx="2375273" cy="28574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488" y="3000372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«Белгородский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полумарафон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 дню города»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8" name="Picture 4" descr="C:\Users\USER\Desktop\на собрание\Screenshot_20210509_151059_com.instagram.andro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14290"/>
            <a:ext cx="2285429" cy="37909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86446" y="4000504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«Вспомни Первомай»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9" name="Picture 5" descr="C:\Users\USER\Desktop\на собрание\Screenshot_20210521_092012_com.instagram.androi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143380"/>
            <a:ext cx="3913546" cy="23050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715008" y="4675942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Спорт, здоровье, долголетие </a:t>
            </a:r>
            <a:endParaRPr lang="ru-RU" dirty="0"/>
          </a:p>
        </p:txBody>
      </p:sp>
    </p:spTree>
  </p:cSld>
  <p:clrMapOvr>
    <a:masterClrMapping/>
  </p:clrMapOvr>
  <p:transition spd="med"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0-02-05-961ecbe2b307c9f1f18dc4df5f478a04602edfd877a41ef2622d8c318ecae889_1ac9f0943d1d96d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84487">
            <a:off x="1065801" y="4123280"/>
            <a:ext cx="2451592" cy="18299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00100" y="0"/>
            <a:ext cx="557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«Дарите книги с любовью»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0-02-05-a1f9386ad77244eedc980c5e5bf53aa2370902f0159366f252fe364a0ca39480_f6d799e585a01e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85926"/>
            <a:ext cx="2143116" cy="34290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1" name="Picture 3" descr="C:\Users\USER\Desktop\0-02-05-422d161931a6b0aa1c67394e730bfacb41fbd74d51a47b854051b34ec9af305f_aa82796b20a06a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785794"/>
            <a:ext cx="2587622" cy="13572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143504" y="521495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 – марафон «Сдай макулатуру - спаси дерево»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USER\Desktop\0-02-05-0780590295e596f0bd3042ec847a64bb2ddb5021ddc7e35ac8ec2c1e6f7fde43_7ed1a1edf9d318f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071546"/>
            <a:ext cx="3685968" cy="2925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714348" y="714356"/>
            <a:ext cx="72152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частие  во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всероссийских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конкурсах, проектах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1285860"/>
            <a:ext cx="57150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- «Профсоюзный репортер»,  номинация «Отчетно-выборная  кампания в Профсоюзе»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428999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- Проект областного объединения профсоюзов «Славим человека труда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Белгородчины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0541" t="33594" r="47029" b="43750"/>
          <a:stretch>
            <a:fillRect/>
          </a:stretch>
        </p:blipFill>
        <p:spPr bwMode="auto">
          <a:xfrm>
            <a:off x="3143240" y="4000504"/>
            <a:ext cx="5715039" cy="22860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85720" y="1908213"/>
            <a:ext cx="49292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Член жюри 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онкурса  на лучшую эмблему (логотип) Белгородской городской организации профсоюза работников народного образования и науки Российской Федерации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643570" y="1214422"/>
            <a:ext cx="3357586" cy="2066912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3"/>
            <a:ext cx="82153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Культурно-массовая и организационная работа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14422"/>
            <a:ext cx="53578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праздники,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чествования юбиляров,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приобретение подарков для сотрудников,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выделение премии к праздникам,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поездки,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C:\Users\USER\Desktop\на собрание\IMG-df2a5b16e94f24fcff0817d4f870efb0-V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85860"/>
            <a:ext cx="3143240" cy="22681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5299" name="Picture 3" descr="C:\Users\USER\Desktop\на собрание\P80926-134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071942"/>
            <a:ext cx="2643206" cy="2129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5300" name="Picture 4" descr="C:\Users\USER\Desktop\на собрание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143248"/>
            <a:ext cx="2449689" cy="30940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 spd="med">
    <p:strip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9"/>
            <a:ext cx="5143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в городских  спартакиадах;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Сдача норм ГТО;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Походы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500042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Оздоровительная работа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C:\Users\USER\Desktop\на собрание\0-02-05-7bc80f5ffe90bae788f78a0923eddbc0e5053f2012e9e326ea4dbd25fac65f97_760bd1aeeab73f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85728"/>
            <a:ext cx="3333741" cy="2500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6323" name="Picture 3" descr="C:\Users\USER\Desktop\на собрание\IMG-329aafb294b4fb63de27041499b8157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286124"/>
            <a:ext cx="3381356" cy="25360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6324" name="Picture 4" descr="C:\Users\USER\Desktop\на собрание\IMG-99b02353ae3e992277fb5eac4692e81c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785926"/>
            <a:ext cx="3000354" cy="22502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6325" name="Picture 5" descr="C:\Users\USER\Desktop\на собрание\IMG-b83c9ba9d43ca90a6eb14857202ce0ba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14818"/>
            <a:ext cx="3071834" cy="21431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 rot="10800000" flipH="1" flipV="1">
            <a:off x="4500562" y="5838092"/>
            <a:ext cx="442915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Фестиваль Всероссийского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спортивного комплекса «Готов к труду и обороне»  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457200"/>
            <a:ext cx="24077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2132" y="2857496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Городская спартакиада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3214686"/>
            <a:ext cx="1357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Поход  в микрорайоне «Олимпия»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57148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Активная жизненная позиция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71546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в выборах президента России, и выборах  другого уровня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C:\Users\USER\Desktop\на собрание\IMG-ba365a761f4451ddf771fabdd5d798e9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2143100" cy="285746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6" name="Picture 2" descr="C:\Users\USER\Desktop\0-02-05-e6136bf13148668192c67b2877dd253ce7106815d5fbddb277dbcac18142d81b_16379a475a038f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786190"/>
            <a:ext cx="1880850" cy="2500330"/>
          </a:xfrm>
          <a:prstGeom prst="rect">
            <a:avLst/>
          </a:prstGeom>
          <a:noFill/>
        </p:spPr>
      </p:pic>
      <p:pic>
        <p:nvPicPr>
          <p:cNvPr id="1027" name="Picture 3" descr="C:\Users\USER\Desktop\0-02-05-fe5c96c35e476b77c6d43d195fd2da52cc6992dfa8df93a4ff7fa6693e5b0f02_ebca5c4f8c9e9eb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928934"/>
            <a:ext cx="1928826" cy="2762216"/>
          </a:xfrm>
          <a:prstGeom prst="rect">
            <a:avLst/>
          </a:prstGeom>
          <a:noFill/>
        </p:spPr>
      </p:pic>
      <p:pic>
        <p:nvPicPr>
          <p:cNvPr id="1028" name="Picture 4" descr="C:\Users\USER\Desktop\0-02-05-76f9bce3284be36b8f4cec61059eacb4287d54a7f287e8627d9bec57deb91ab6_2b634471c10256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143116"/>
            <a:ext cx="2143140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Круглогодично  профсоюз предоставляет возможность членам профсоюза отдыхать и проходить лечение в санатории «Дубравушка»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Корочанского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района и различных санаториях других регионов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magada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641204">
            <a:off x="5279999" y="4129996"/>
            <a:ext cx="2454969" cy="1590819"/>
          </a:xfrm>
          <a:prstGeom prst="round2DiagRect">
            <a:avLst>
              <a:gd name="adj1" fmla="val 50000"/>
              <a:gd name="adj2" fmla="val 0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uk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3571868" y="4500569"/>
            <a:ext cx="2286014" cy="1714511"/>
          </a:xfrm>
          <a:prstGeom prst="round2DiagRect">
            <a:avLst>
              <a:gd name="adj1" fmla="val 50000"/>
              <a:gd name="adj2" fmla="val 0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zs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9817738">
            <a:off x="1980488" y="4368620"/>
            <a:ext cx="2214546" cy="1660910"/>
          </a:xfrm>
          <a:prstGeom prst="round2DiagRect">
            <a:avLst>
              <a:gd name="adj1" fmla="val 50000"/>
              <a:gd name="adj2" fmla="val 0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ler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066313">
            <a:off x="1042465" y="3569150"/>
            <a:ext cx="2095514" cy="1541405"/>
          </a:xfrm>
          <a:prstGeom prst="round2DiagRect">
            <a:avLst>
              <a:gd name="adj1" fmla="val 46927"/>
              <a:gd name="adj2" fmla="val 0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domstart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5040941">
            <a:off x="1398627" y="2111587"/>
            <a:ext cx="2210883" cy="1503982"/>
          </a:xfrm>
          <a:prstGeom prst="round2DiagRect">
            <a:avLst>
              <a:gd name="adj1" fmla="val 50000"/>
              <a:gd name="adj2" fmla="val 0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gk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7015710">
            <a:off x="2904389" y="1816070"/>
            <a:ext cx="2071682" cy="1432913"/>
          </a:xfrm>
          <a:prstGeom prst="round2DiagRect">
            <a:avLst>
              <a:gd name="adj1" fmla="val 50000"/>
              <a:gd name="adj2" fmla="val 0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sem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9722419">
            <a:off x="4371877" y="1715679"/>
            <a:ext cx="2076456" cy="1557342"/>
          </a:xfrm>
          <a:prstGeom prst="round2DiagRect">
            <a:avLst>
              <a:gd name="adj1" fmla="val 50000"/>
              <a:gd name="adj2" fmla="val 0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gv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629505">
            <a:off x="5626270" y="2606520"/>
            <a:ext cx="2095515" cy="1571636"/>
          </a:xfrm>
          <a:prstGeom prst="round2DiagRect">
            <a:avLst>
              <a:gd name="adj1" fmla="val 42525"/>
              <a:gd name="adj2" fmla="val 0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vik1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071802" y="3000372"/>
            <a:ext cx="2571768" cy="1714512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задача профсоюза  —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защита трудовых, социально-экономических, духовных прав и интересов членов профсоюза.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 нашей организации: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Защита социальных прав и профессиональных интересов членов профсоюза;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Общественный контроль за соблюдением законодательства о труде и охране труда;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социального партнерства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Улучшение материального положения, укрепление здоровья и повышение жизненного уровня членов профсоюза.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маяк, Профком нам светит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собой вперёд ведёт…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согреет, и приветит, и поможет и поймёт.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Ну, а праздник наступает –у него полно забот: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Всем подарки покупает, и «Программу» подберёт… 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профсоюзе все Вас ждут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Здесь помогут, здесь поймут.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спор возник у Вас,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Разрешим мы в тот же час.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Защитим мы Вас всегда,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обидим никогда.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вступайте в профсоюз,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Вам  здесь рады, Вас здесь ждут!!!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480"/>
            <a:ext cx="2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Волна 2"/>
          <p:cNvSpPr/>
          <p:nvPr/>
        </p:nvSpPr>
        <p:spPr>
          <a:xfrm>
            <a:off x="500034" y="1357298"/>
            <a:ext cx="8215370" cy="4357718"/>
          </a:xfrm>
          <a:prstGeom prst="wave">
            <a:avLst/>
          </a:prstGeom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ru-RU" dirty="0">
              <a:ln>
                <a:solidFill>
                  <a:srgbClr val="7030A0"/>
                </a:solidFill>
              </a:ln>
              <a:solidFill>
                <a:srgbClr val="FF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434113">
            <a:off x="1000100" y="2643182"/>
            <a:ext cx="7215238" cy="1938992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4746"/>
                <a:gd name="adj2" fmla="val 0"/>
              </a:avLst>
            </a:prstTxWarp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7030A0"/>
                  </a:solidFill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Спасибо! Вы самые лучшие!</a:t>
            </a:r>
            <a:endParaRPr lang="ru-RU" sz="6000" b="1" dirty="0">
              <a:ln>
                <a:solidFill>
                  <a:srgbClr val="7030A0"/>
                </a:solidFill>
              </a:ln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571480"/>
            <a:ext cx="6072230" cy="121444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истории первичной профсоюзной организации ДОУ: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2000240"/>
            <a:ext cx="6929486" cy="4113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Детский сад – ясли № 42 был открыт в 1968 году решением исполкома Белгородского горсовета депутатов трудящихся  и являлся ведомственным подразделением Белгородского винного завода.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Первичная профсоюзная организация нашего учреждения создана в марте  1959 года. Сегодня нашей  ППО 65 лет!</a:t>
            </a:r>
          </a:p>
        </p:txBody>
      </p:sp>
      <p:pic>
        <p:nvPicPr>
          <p:cNvPr id="5" name="Рисунок 4" descr="m7511bd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2161596" cy="2161596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14290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Телитченко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Л.В.  45 лет является бессменным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председателем ПК,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была отмечена многими грамотами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D:\ARC\ПРОФСОЮЗ\грамо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4729">
            <a:off x="2950325" y="3583341"/>
            <a:ext cx="1885685" cy="2670426"/>
          </a:xfrm>
          <a:prstGeom prst="rect">
            <a:avLst/>
          </a:prstGeom>
          <a:noFill/>
        </p:spPr>
      </p:pic>
      <p:pic>
        <p:nvPicPr>
          <p:cNvPr id="57346" name="Picture 2" descr="C:\Users\USER\Desktop\0-02-05-77ad9e9598b70aed6df7ed9ba1bfa31c92d182fd4c8d50d7591e5f581757de7a_406dccfa4cce90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9528">
            <a:off x="213052" y="1282570"/>
            <a:ext cx="1950266" cy="2788636"/>
          </a:xfrm>
          <a:prstGeom prst="rect">
            <a:avLst/>
          </a:prstGeom>
          <a:noFill/>
        </p:spPr>
      </p:pic>
      <p:pic>
        <p:nvPicPr>
          <p:cNvPr id="57347" name="Picture 3" descr="C:\Users\USER\Desktop\0-02-05-1123a1c1dc1a8340555d838c6ec1f31fa5c884fc677dde2c8b2206d0ca1bf18b_b5e11ce28e3236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58060">
            <a:off x="6878991" y="1482262"/>
            <a:ext cx="2078186" cy="2951189"/>
          </a:xfrm>
          <a:prstGeom prst="rect">
            <a:avLst/>
          </a:prstGeom>
          <a:noFill/>
        </p:spPr>
      </p:pic>
      <p:pic>
        <p:nvPicPr>
          <p:cNvPr id="57348" name="Picture 4" descr="C:\Users\USER\Desktop\0-02-05-d42ae8a9d4aed79c58a51b6e3a08cf0a7bc54d42523ff4ac90f4fb0b06adae54_3d312503e24a5d9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1977">
            <a:off x="4245249" y="1543989"/>
            <a:ext cx="1652870" cy="2338371"/>
          </a:xfrm>
          <a:prstGeom prst="rect">
            <a:avLst/>
          </a:prstGeom>
          <a:noFill/>
        </p:spPr>
      </p:pic>
      <p:pic>
        <p:nvPicPr>
          <p:cNvPr id="57349" name="Picture 5" descr="C:\Users\USER\Desktop\0-02-05-e4daf43b820e39e3e7a808fca65bc63cba5ce5011567538ea845697a2455b3dd_bf079ce0bdbf50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05540">
            <a:off x="737559" y="3522139"/>
            <a:ext cx="1875052" cy="2524109"/>
          </a:xfrm>
          <a:prstGeom prst="rect">
            <a:avLst/>
          </a:prstGeom>
          <a:noFill/>
        </p:spPr>
      </p:pic>
      <p:pic>
        <p:nvPicPr>
          <p:cNvPr id="3074" name="Picture 2" descr="D:\ARC\моя аттестация\6 баллы 1.09.19- 1.01.20\общ работа\Телитченко, сентябрь 20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44996">
            <a:off x="5294600" y="3765974"/>
            <a:ext cx="1864161" cy="25637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857232"/>
            <a:ext cx="8072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профсоюзного комитета первичной профсоюзной организации  МАДОУ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/с №42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основывается на требованиях: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Устава профсоюза работников народного образования и науки РФ,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Положения о первичной организации,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Коллективного договора,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планах работы городского  профсоюза.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64399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Первичная профсоюзная организация          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осуществляет свою работу,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следующим направлениям: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Мотивация членства в профсоюзе.</a:t>
            </a:r>
          </a:p>
          <a:p>
            <a:pPr eaLnBrk="0" hangingPunct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Нормативно-правовое обеспечение деятельности профсоюза.</a:t>
            </a:r>
          </a:p>
          <a:p>
            <a:pPr eaLnBrk="0" hangingPunct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Организация работы с кадрами и активом, обучение кадров.</a:t>
            </a:r>
          </a:p>
          <a:p>
            <a:pPr eaLnBrk="0" hangingPunct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Информационная работа, учет замечаний, сбор предложений.</a:t>
            </a:r>
          </a:p>
          <a:p>
            <a:pPr eaLnBrk="0" hangingPunct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Организация работы профсоюзного органа (совершенствование структуры, планирование деятельности, проведение собраний).</a:t>
            </a:r>
          </a:p>
          <a:p>
            <a:pPr eaLnBrk="0" hangingPunct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Организация взаимодействия с вышестоящим профсоюзом.</a:t>
            </a:r>
          </a:p>
          <a:p>
            <a:pPr eaLnBrk="0" hangingPunct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Проведение отчетно-выборной кампании.</a:t>
            </a:r>
          </a:p>
          <a:p>
            <a:pPr eaLnBrk="0" hangingPunct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Контроль за исполнением постановлений профсоюзных органов, постановлений собраний, решений профкома, коллективного договора.</a:t>
            </a:r>
          </a:p>
          <a:p>
            <a:pPr eaLnBrk="0" hangingPunct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Организация и ведение учета профсоюзного членства.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9"/>
            <a:ext cx="521497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 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администрацией ДОУ у   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профсоюзного комитета сложились партнерские отношения: 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профком принимает участие в регулировании трудовых отношений, - - согласование нормативных и локальных документов, 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обобщения передового педагогического опыта.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ДОУ создаются условия для профессионального роста педагогического состава.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особенно важно на современном этапе, так как рынок труда диктует повышенные профессиональные требования к педагогам. Меняется система взаимоотношений педагогов в коллективе, она выходит на уровень социального партнерства.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Заведующий МАДОУ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детским садом №42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Сергеева Наталья Викторовна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S4tKpcMg1P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785794"/>
            <a:ext cx="1785950" cy="21431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C:\Users\USER\Desktop\DSCN1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143380"/>
            <a:ext cx="1928826" cy="1928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143504" y="3000372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Председатель первичной профсоюзной организации МАДОУ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детским садом №42</a:t>
            </a:r>
          </a:p>
          <a:p>
            <a:pPr algn="ctr"/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Телитченко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Людмила Владимировна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642918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 профсоюзного комитета: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57158" y="1500174"/>
            <a:ext cx="835824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Телитченко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Л.В.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 председатель ППО, председатель организационно - массовой  и информационной комиссии;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Красникова Т.И.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–председатель комиссии по  защите трудовых и профессиональных прав членов ППО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Кожокарь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Е.В.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председатель комиссии по работе с молодежью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Бусловская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.– председатель комиссии по социальному партнёрству;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Аксенова Г.А.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председатель культурно-массовой и оздоровительной комиссии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Недовиченко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В.В.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член ревизионной комиссии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Басок Н.В.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председатель комиссии по охране труда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984</Words>
  <Application>Microsoft Office PowerPoint</Application>
  <PresentationFormat>Экран (4:3)</PresentationFormat>
  <Paragraphs>213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Профсоюзная  организация             </vt:lpstr>
      <vt:lpstr>Слайд 2</vt:lpstr>
      <vt:lpstr> Главная задача профсоюза  — защита трудовых, социально-экономических, духовных прав и интересов членов профсоюза.  Основные задачи нашей организации:  - Защита социальных прав и профессиональных интересов членов профсоюза; - Общественный контроль за соблюдением законодательства о труде и охране труда; - Развитие социального партнерства - Улучшение материального положения, укрепление здоровья и повышение жизненного уровня членов профсоюза. </vt:lpstr>
      <vt:lpstr>Из истории первичной профсоюзной организации ДОУ: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168</cp:revision>
  <dcterms:created xsi:type="dcterms:W3CDTF">2014-06-24T15:51:35Z</dcterms:created>
  <dcterms:modified xsi:type="dcterms:W3CDTF">2024-03-21T23:05:06Z</dcterms:modified>
</cp:coreProperties>
</file>