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6" r:id="rId4"/>
    <p:sldId id="267" r:id="rId5"/>
    <p:sldId id="269" r:id="rId6"/>
    <p:sldId id="270" r:id="rId7"/>
    <p:sldId id="273" r:id="rId8"/>
    <p:sldId id="274" r:id="rId9"/>
    <p:sldId id="26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85729"/>
            <a:ext cx="5929354" cy="221457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СВЯТОЧНЫЕ КОЛЯДКИ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5414978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Шатерникова</a:t>
            </a:r>
            <a:r>
              <a:rPr lang="ru-RU" dirty="0" smtClean="0"/>
              <a:t> И.В.</a:t>
            </a:r>
            <a:endParaRPr lang="ru-RU" dirty="0"/>
          </a:p>
        </p:txBody>
      </p:sp>
      <p:pic>
        <p:nvPicPr>
          <p:cNvPr id="1030" name="Picture 6" descr="https://avatars.mds.yandex.net/get-mpic/5246132/img_id3159598216802908877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4786346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97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0" dirty="0" smtClean="0">
                <a:solidFill>
                  <a:srgbClr val="6A246A"/>
                </a:solidFill>
              </a:rPr>
              <a:t>               </a:t>
            </a:r>
            <a:r>
              <a:rPr lang="ru-RU" sz="4000" b="1" i="0" dirty="0" err="1" smtClean="0">
                <a:solidFill>
                  <a:srgbClr val="002060"/>
                </a:solidFill>
              </a:rPr>
              <a:t>Посевание</a:t>
            </a:r>
            <a:r>
              <a:rPr lang="ru-RU" sz="4000" b="1" i="0" dirty="0" smtClean="0">
                <a:solidFill>
                  <a:srgbClr val="002060"/>
                </a:solidFill>
              </a:rPr>
              <a:t> </a:t>
            </a:r>
            <a:br>
              <a:rPr lang="ru-RU" sz="4000" b="1" i="0" dirty="0" smtClean="0">
                <a:solidFill>
                  <a:srgbClr val="002060"/>
                </a:solidFill>
              </a:rPr>
            </a:br>
            <a:r>
              <a:rPr lang="ru-RU" sz="4000" b="1" i="0" dirty="0" smtClean="0">
                <a:solidFill>
                  <a:srgbClr val="002060"/>
                </a:solidFill>
              </a:rPr>
              <a:t>                на Старый Новый год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8" y="1428736"/>
            <a:ext cx="4286280" cy="48577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Утро Нового года (14 января по новому стилю) начинается приходом </a:t>
            </a:r>
            <a:r>
              <a:rPr lang="ru-RU" sz="1800" b="1" dirty="0" err="1" smtClean="0">
                <a:solidFill>
                  <a:srgbClr val="002060"/>
                </a:solidFill>
              </a:rPr>
              <a:t>посевальщиков</a:t>
            </a:r>
            <a:r>
              <a:rPr lang="ru-RU" sz="1800" b="1" dirty="0" smtClean="0">
                <a:solidFill>
                  <a:srgbClr val="002060"/>
                </a:solidFill>
              </a:rPr>
              <a:t>. Считается, что от первого новогоднего дня зависит благополучие и удача в течение всего года.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Посевать</a:t>
            </a:r>
            <a:r>
              <a:rPr lang="ru-RU" sz="1800" b="1" dirty="0" smtClean="0">
                <a:solidFill>
                  <a:srgbClr val="002060"/>
                </a:solidFill>
              </a:rPr>
              <a:t> ходили мальчики и парни и при этом говорили девушкам: «Все ваша власть кончилась!». Иногда кто-либо из парней  наряжался в женское платье. Этот обряд называли «водить </a:t>
            </a:r>
            <a:r>
              <a:rPr lang="ru-RU" sz="1800" b="1" dirty="0" err="1" smtClean="0">
                <a:solidFill>
                  <a:srgbClr val="002060"/>
                </a:solidFill>
              </a:rPr>
              <a:t>Мыланку</a:t>
            </a:r>
            <a:r>
              <a:rPr lang="ru-RU" sz="1800" b="1" dirty="0" smtClean="0">
                <a:solidFill>
                  <a:srgbClr val="002060"/>
                </a:solidFill>
              </a:rPr>
              <a:t>».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Ребята надевали через плечо большие холщовые сумки, полные семян хлебных злаков, подсолнечника, гороха, фасоли.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Появлялись на пороге и говорили: «Здравствуйте, хозяева, с Новым годом,  с праздничком!». </a:t>
            </a:r>
          </a:p>
        </p:txBody>
      </p:sp>
      <p:pic>
        <p:nvPicPr>
          <p:cNvPr id="27651" name="Picture 3" descr="C:\Users\Ирина\Desktop\видео чудо-пуговицы\posevalki-dlya-detej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57186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92867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0" dirty="0" smtClean="0">
                <a:solidFill>
                  <a:srgbClr val="832D83"/>
                </a:solidFill>
              </a:rPr>
              <a:t>                  </a:t>
            </a:r>
            <a:r>
              <a:rPr lang="ru-RU" sz="4000" b="1" i="0" dirty="0" smtClean="0">
                <a:solidFill>
                  <a:srgbClr val="002060"/>
                </a:solidFill>
              </a:rPr>
              <a:t>Святочные игры и забавы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7429552" cy="571504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Зимние святки всегда были и остаются очень интересными, увлекательными и весёлыми праздниками, где участвует огромное количество участников и зрителей различного возраста.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/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/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1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6A246A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6A246A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 давние времена катание с горы на санках имело даже магическое значение. Считалось, что у того, кто дальше всех спустится с горы, в новом году будут длинные стебли злаковых культур и урожай будет хорошим.</a:t>
            </a:r>
          </a:p>
        </p:txBody>
      </p:sp>
      <p:pic>
        <p:nvPicPr>
          <p:cNvPr id="28675" name="Picture 3" descr="C:\Users\Ирина\Desktop\видео чудо-пуговицы\b-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3773659" cy="2643206"/>
          </a:xfrm>
          <a:prstGeom prst="rect">
            <a:avLst/>
          </a:prstGeom>
          <a:noFill/>
        </p:spPr>
      </p:pic>
      <p:pic>
        <p:nvPicPr>
          <p:cNvPr id="28676" name="Picture 4" descr="C:\Users\Ирина\Desktop\видео чудо-пуговицы\2595995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857364"/>
            <a:ext cx="4857784" cy="334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7502" cy="707229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735638" cy="762000"/>
          </a:xfrm>
        </p:spPr>
        <p:txBody>
          <a:bodyPr/>
          <a:lstStyle/>
          <a:p>
            <a:pPr algn="ctr" eaLnBrk="1" hangingPunct="1"/>
            <a:r>
              <a:rPr lang="ru-RU" b="1" i="0" dirty="0" smtClean="0">
                <a:solidFill>
                  <a:srgbClr val="832D83"/>
                </a:solidFill>
              </a:rPr>
              <a:t>     </a:t>
            </a:r>
            <a:r>
              <a:rPr lang="ru-RU" b="1" i="0" dirty="0" smtClean="0">
                <a:solidFill>
                  <a:srgbClr val="002060"/>
                </a:solidFill>
              </a:rPr>
              <a:t>Святочные гадания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2971800"/>
            <a:ext cx="6215106" cy="2057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"Васильев вечер" (13 января) и последний день Святок        (18 января) для незамужних девушек были очень важными днями.  </a:t>
            </a:r>
          </a:p>
          <a:p>
            <a:pPr eaLnBrk="1" hangingPunct="1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В эти дни святочные гадания были в самом разгаре.</a:t>
            </a:r>
          </a:p>
          <a:p>
            <a:pPr eaLnBrk="1" hangingPunct="1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 Наши прапрабабушки верили, что святочные гадания на Васильев вечер  всегда сбываются и чтобы ни вышло в этот вечер по гаданию, то обязательно сбудется.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000" b="1"/>
              <a:t>Заканчивались Святки 18 января, накануне Крещения Господня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ru-RU" sz="20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85786" y="5543550"/>
            <a:ext cx="6929486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Двенадцать дней длятся Святки, продолжается веселье. Но всему приходит конец. Те, кто колядовал и гадал на Святках, а стало быть, нагрешил, с окончанием Святок должны были пройти очищение – искупаться в проруби, вырубленной в форме православного креста (иордани), или хотя бы умыться крещенской водой. Так на Крещение искупались рождественские шалости и безумства. </a:t>
            </a:r>
          </a:p>
        </p:txBody>
      </p:sp>
      <p:pic>
        <p:nvPicPr>
          <p:cNvPr id="29699" name="Picture 3" descr="C:\Users\Ирина\Desktop\видео чудо-пуговицы\dc1a6d74-c2e3-5ebe-aaab-3bb1b799cf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35423"/>
            <a:ext cx="3693904" cy="2793511"/>
          </a:xfrm>
          <a:prstGeom prst="rect">
            <a:avLst/>
          </a:prstGeom>
          <a:noFill/>
        </p:spPr>
      </p:pic>
      <p:pic>
        <p:nvPicPr>
          <p:cNvPr id="29700" name="Picture 4" descr="C:\Users\Ирина\Desktop\видео чудо-пуговицы\1613686011_25-p-fon-dlya-prezentatsii-svyatki-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00108"/>
            <a:ext cx="350042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85728"/>
            <a:ext cx="6429420" cy="1785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0" dirty="0" smtClean="0">
                <a:solidFill>
                  <a:srgbClr val="6A246A"/>
                </a:solidFill>
              </a:rPr>
              <a:t>     </a:t>
            </a:r>
            <a:r>
              <a:rPr lang="ru-RU" sz="4000" b="1" i="0" dirty="0" smtClean="0">
                <a:solidFill>
                  <a:srgbClr val="002060"/>
                </a:solidFill>
              </a:rPr>
              <a:t>Крещение Господне</a:t>
            </a:r>
            <a:br>
              <a:rPr lang="ru-RU" sz="4000" b="1" i="0" dirty="0" smtClean="0">
                <a:solidFill>
                  <a:srgbClr val="002060"/>
                </a:solidFill>
              </a:rPr>
            </a:br>
            <a:r>
              <a:rPr lang="ru-RU" sz="4000" b="1" i="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19 января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1857364"/>
            <a:ext cx="4357718" cy="421484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Господь наш Иисус Христос принял Крещение в 30-летнем возрасте.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Пред тем, как Ему выйти на Своё служение спасению мира, Богом был послан великий пророк Иоанн Предтеча (т. е. предшественник), чтобы приготовить людей к принятию Господа.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Иоанн Предтеча крестил Спаса нашего Иисуса Христа в водах реки Иордан.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Эти воды Церковь называет  великой святыней и призывает нас иметь их в домах на случай болезни, на случай душевной скорби, на случай греха, для очищения и обновления, для приобщения к новизне очищенной жизни.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24" name="Picture 4" descr="C:\Users\Ирина\Desktop\видео чудо-пуговицы\1666236193_6-mykaleidoscope-ru-p-otkritka-s-kreshcheniem-rebenka-krasivo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643182"/>
            <a:ext cx="342902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40800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i="0" smtClean="0">
                <a:solidFill>
                  <a:srgbClr val="6A246A"/>
                </a:solidFill>
              </a:rPr>
              <a:t>Крещением завершается двенадцатидневный рождественский цикл, иначе Святки</a:t>
            </a:r>
            <a:r>
              <a:rPr lang="ru-RU" sz="40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209800"/>
            <a:ext cx="3886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A246A"/>
                </a:solidFill>
              </a:rPr>
              <a:t>Также, как и в древние времена, в сегодняшние дни на праздник Богоявления и Крещения существует традиция купания в водоемах.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A246A"/>
                </a:solidFill>
              </a:rPr>
              <a:t>Для этого на реках или озерах делают особую прорубь в виде Креста – Иордань, в которую верующие окунаются три раза – во имя Отца, Сына и Святого Духа. </a:t>
            </a:r>
          </a:p>
        </p:txBody>
      </p:sp>
      <p:pic>
        <p:nvPicPr>
          <p:cNvPr id="23556" name="Picture 5" descr="kreshenie_gospodne_f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81200"/>
            <a:ext cx="2590800" cy="22336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6" descr="В священной воде можно искупаться после крестного ход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133600"/>
            <a:ext cx="2582863" cy="3657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8" name="Picture 7" descr="p-s-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495800"/>
            <a:ext cx="2590800" cy="1858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7" name="Picture 3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143" y="928670"/>
            <a:ext cx="91137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СЧАСТЛИВЫХ  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ПРАЗДНИКОВ!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8" name="Picture 4" descr="C:\Users\Ирина\Desktop\видео чудо-пуговицы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406766"/>
            <a:ext cx="5286412" cy="332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40" y="2285992"/>
            <a:ext cx="4357718" cy="44958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Настали святки. То-то радость!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Гадает ветреная младость,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Которой ничего не жаль,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Перед которой жизни даль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Лежит светла, необозрима;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Гадает старость сквозь очки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 гробовой своей доски,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Всё потеряв невозвратимо;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 всё равно: надежда им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Лжет детским лепетом.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          А.С.Пушкин.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438400" y="0"/>
            <a:ext cx="637527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A246A"/>
                </a:solidFill>
              </a:rPr>
              <a:t>              </a:t>
            </a:r>
            <a:r>
              <a:rPr lang="ru-RU" sz="3600" b="1" dirty="0" smtClean="0">
                <a:solidFill>
                  <a:srgbClr val="002060"/>
                </a:solidFill>
              </a:rPr>
              <a:t>Рождественские </a:t>
            </a:r>
            <a:r>
              <a:rPr lang="ru-RU" sz="3600" b="1" dirty="0">
                <a:solidFill>
                  <a:srgbClr val="002060"/>
                </a:solidFill>
              </a:rPr>
              <a:t>святки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928926" y="609600"/>
            <a:ext cx="621507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A246A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</a:rPr>
              <a:t>Рождественские </a:t>
            </a:r>
            <a:r>
              <a:rPr lang="ru-RU" sz="2000" b="1" dirty="0">
                <a:solidFill>
                  <a:srgbClr val="002060"/>
                </a:solidFill>
              </a:rPr>
              <a:t>святки - это дни с 6 по 18 января, когда люди поздравляют друг друга с рождением Бога Младенца: «Христос родился - славьте!»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Ирина\Desktop\видео чудо-пуговицы\1613686004_49-p-fon-dlya-prezentatsii-svyatki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31352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26" y="2143116"/>
            <a:ext cx="4500594" cy="421484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Накануне праздника Рождества Христова, 6 января в Сочельник, детям поручали набрать и принести в хату самого чистого и душистого сена.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Это душистое сено дети укладывали  “на покути”  -  под образами (иконами)  в “красном угле”  хаты. Это место должно было напоминать собою ясли, в которых родился Христос младенец. </a:t>
            </a:r>
          </a:p>
          <a:p>
            <a:pPr eaLnBrk="1" hangingPunct="1">
              <a:lnSpc>
                <a:spcPct val="90000"/>
              </a:lnSpc>
            </a:pPr>
            <a:endParaRPr lang="ru-RU" sz="1800" dirty="0" smtClean="0"/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2928926" y="228600"/>
            <a:ext cx="62150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Голодная </a:t>
            </a:r>
            <a:r>
              <a:rPr lang="ru-RU" sz="3200" b="1" dirty="0">
                <a:solidFill>
                  <a:srgbClr val="002060"/>
                </a:solidFill>
              </a:rPr>
              <a:t>кутья.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Щедрый вечер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Богатая </a:t>
            </a:r>
            <a:r>
              <a:rPr lang="ru-RU" sz="3200" b="1" dirty="0">
                <a:solidFill>
                  <a:srgbClr val="002060"/>
                </a:solidFill>
              </a:rPr>
              <a:t>вечеря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4" descr="C:\Users\Ирина\Desktop\видео чудо-пуговицы\s-l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300038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304800"/>
            <a:ext cx="6000792" cy="162400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0" dirty="0" smtClean="0">
                <a:solidFill>
                  <a:srgbClr val="002060"/>
                </a:solidFill>
              </a:rPr>
              <a:t>Голодная кутья. </a:t>
            </a:r>
            <a:br>
              <a:rPr lang="ru-RU" sz="3600" b="1" i="0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</a:rPr>
              <a:t>Щедрый вечер. </a:t>
            </a:r>
            <a:br>
              <a:rPr lang="ru-RU" sz="3600" b="1" i="0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</a:rPr>
              <a:t>Богатая вечеря. 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714612" y="1857364"/>
            <a:ext cx="5214974" cy="50006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 самый канун Рождества -  6 января - варили голодную (постную) кутью на воде - </a:t>
            </a:r>
            <a:r>
              <a:rPr lang="ru-RU" sz="2000" b="1" u="sng" dirty="0" smtClean="0">
                <a:solidFill>
                  <a:srgbClr val="002060"/>
                </a:solidFill>
              </a:rPr>
              <a:t>пшеничный взвар с мёдом – «сочиво»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Кашу укладывали в глубокую тарелку, посередине делали крест из вишневого или другого варенья, украшали сухофруктами и изюмом края, затем перевязывали тарелку платком и дети несли “вечерю” своим крестным отцу и матери. Крестные отец и мать дарили подарки детям. Отсюда название вечера – «щедрый».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“Богатая вечеря” - торжественный ужин - начинался рано, еще до сумерек, с  появлением на небе первой звезды, символизирующей рождение Иисуса Христа. “Вечеряли” чинно и спокойно, строго сохраняя молчание. </a:t>
            </a:r>
          </a:p>
        </p:txBody>
      </p:sp>
      <p:pic>
        <p:nvPicPr>
          <p:cNvPr id="5123" name="Picture 3" descr="C:\Users\Ирина\Desktop\видео чудо-пуговицы\1620316455_57-phonoteka_org-p-vifleemskaya-zvezda-fon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07180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381000"/>
            <a:ext cx="6786578" cy="9762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0" dirty="0" smtClean="0">
                <a:solidFill>
                  <a:srgbClr val="832D83"/>
                </a:solidFill>
              </a:rPr>
              <a:t>            </a:t>
            </a:r>
            <a:r>
              <a:rPr lang="ru-RU" sz="4000" b="1" i="0" dirty="0" smtClean="0">
                <a:solidFill>
                  <a:srgbClr val="002060"/>
                </a:solidFill>
              </a:rPr>
              <a:t>Святочные колядки</a:t>
            </a:r>
          </a:p>
        </p:txBody>
      </p:sp>
      <p:pic>
        <p:nvPicPr>
          <p:cNvPr id="8195" name="Picture 4" descr="Бог Коляд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95600"/>
            <a:ext cx="2928926" cy="3962400"/>
          </a:xfrm>
          <a:noFill/>
          <a:ln w="28575">
            <a:solidFill>
              <a:srgbClr val="000000"/>
            </a:solidFill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57150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В древности колядки были связаны с языческим праздником Коляды - солнечного божества. Говорят,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что был когда-то во времена язычества </a:t>
            </a:r>
            <a:r>
              <a:rPr lang="ru-RU" sz="2000" b="1" dirty="0" err="1">
                <a:solidFill>
                  <a:srgbClr val="002060"/>
                </a:solidFill>
              </a:rPr>
              <a:t>болван</a:t>
            </a:r>
            <a:r>
              <a:rPr lang="ru-RU" sz="2000" b="1" dirty="0">
                <a:solidFill>
                  <a:srgbClr val="002060"/>
                </a:solidFill>
              </a:rPr>
              <a:t> Коляда, которого принимали за бога, и что будто от него и пошли колядки. </a:t>
            </a:r>
          </a:p>
        </p:txBody>
      </p:sp>
      <p:pic>
        <p:nvPicPr>
          <p:cNvPr id="8197" name="Picture 6" descr="bolshie_velesovi_svyat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5643602" cy="2777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152400"/>
            <a:ext cx="7564437" cy="5619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0" dirty="0" smtClean="0">
                <a:solidFill>
                  <a:srgbClr val="832D83"/>
                </a:solidFill>
              </a:rPr>
              <a:t>                </a:t>
            </a:r>
            <a:r>
              <a:rPr lang="ru-RU" sz="4000" b="1" i="0" dirty="0" smtClean="0">
                <a:solidFill>
                  <a:srgbClr val="002060"/>
                </a:solidFill>
              </a:rPr>
              <a:t>Святочные колядки</a:t>
            </a:r>
          </a:p>
        </p:txBody>
      </p:sp>
      <p:pic>
        <p:nvPicPr>
          <p:cNvPr id="9219" name="Picture 6" descr="rozdestvo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3214686"/>
            <a:ext cx="2490774" cy="3302375"/>
          </a:xfrm>
          <a:noFill/>
          <a:ln w="19050">
            <a:solidFill>
              <a:srgbClr val="000000"/>
            </a:solidFill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071802" y="2214554"/>
            <a:ext cx="4429156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Раньше эти рождественские праздники торжественно освещались благочестивыми делами. Отцы церкви наставляли святить праздники Господни богоугодными приношениями.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Государи освобождали народ от разных недоимок, уменьшали подати, щедро раздавали царскую милость в виде денег и угощений,  выпускали преступников из темниц.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Эти дни, которые прослыли Святками, или Святыми, народ обратил в свои забавы.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000364" y="609600"/>
            <a:ext cx="614363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Слово “колядки“ имеет своим корнем латинское слово “</a:t>
            </a:r>
            <a:r>
              <a:rPr lang="ru-RU" sz="2000" b="1" dirty="0" err="1">
                <a:solidFill>
                  <a:srgbClr val="002060"/>
                </a:solidFill>
              </a:rPr>
              <a:t>календа</a:t>
            </a:r>
            <a:r>
              <a:rPr lang="ru-RU" sz="2000" b="1" dirty="0">
                <a:solidFill>
                  <a:srgbClr val="002060"/>
                </a:solidFill>
              </a:rPr>
              <a:t>“, то есть “первый в месяце“ или “первый в году“, откуда в европейских языках и появилось слово “календарь“.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64438" cy="838200"/>
          </a:xfrm>
        </p:spPr>
        <p:txBody>
          <a:bodyPr/>
          <a:lstStyle/>
          <a:p>
            <a:pPr algn="ctr" eaLnBrk="1" hangingPunct="1"/>
            <a:r>
              <a:rPr lang="ru-RU" b="1" i="0" dirty="0" smtClean="0">
                <a:solidFill>
                  <a:srgbClr val="832D83"/>
                </a:solidFill>
              </a:rPr>
              <a:t>                    </a:t>
            </a:r>
            <a:r>
              <a:rPr lang="ru-RU" b="1" i="0" dirty="0" smtClean="0">
                <a:solidFill>
                  <a:srgbClr val="002060"/>
                </a:solidFill>
              </a:rPr>
              <a:t>Святочные колядки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85786" y="5105400"/>
            <a:ext cx="7072362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Колядование</a:t>
            </a:r>
            <a:r>
              <a:rPr lang="ru-RU" sz="1800" b="1" dirty="0" smtClean="0">
                <a:solidFill>
                  <a:srgbClr val="002060"/>
                </a:solidFill>
              </a:rPr>
              <a:t> - древний обычай хождения по домам с поздравительными песнями. Песни, которые исполнялись, назывались колядками и смысл их сводился к пожеланиям здоровья, обильного урожая, благополучия.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Колядка всегда заключалась просьбой о подаянии. Пелись колядки под </a:t>
            </a:r>
            <a:r>
              <a:rPr lang="ru-RU" sz="1800" b="1" dirty="0" err="1" smtClean="0">
                <a:solidFill>
                  <a:srgbClr val="002060"/>
                </a:solidFill>
              </a:rPr>
              <a:t>под</a:t>
            </a:r>
            <a:r>
              <a:rPr lang="ru-RU" sz="1800" b="1" dirty="0" smtClean="0">
                <a:solidFill>
                  <a:srgbClr val="002060"/>
                </a:solidFill>
              </a:rPr>
              <a:t> Рождество, под Старый Новый год, в прошлом приуроченный к зимнему солнцестоянию.</a:t>
            </a:r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524000" y="914400"/>
            <a:ext cx="729456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A246A"/>
                </a:solidFill>
              </a:rPr>
              <a:t>                    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Колядование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– песнопение,  </a:t>
            </a:r>
            <a:r>
              <a:rPr lang="ru-RU" sz="2000" b="1" dirty="0" err="1">
                <a:solidFill>
                  <a:srgbClr val="002060"/>
                </a:solidFill>
              </a:rPr>
              <a:t>славление</a:t>
            </a:r>
            <a:r>
              <a:rPr lang="ru-RU" sz="2000" b="1" dirty="0">
                <a:solidFill>
                  <a:srgbClr val="002060"/>
                </a:solidFill>
              </a:rPr>
              <a:t>  Рождества Христова.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5603" name="Picture 3" descr="C:\Users\Ирина\Desktop\видео чудо-пуговицы\NiYUV4cN6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14488"/>
            <a:ext cx="6357982" cy="329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" y="0"/>
            <a:ext cx="9141849" cy="6858000"/>
          </a:xfrm>
          <a:prstGeom prst="rect">
            <a:avLst/>
          </a:prstGeo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rgbClr val="832D83"/>
                </a:solidFill>
              </a:rPr>
              <a:t>                        </a:t>
            </a:r>
            <a:r>
              <a:rPr lang="ru-RU" sz="3200" b="1" i="0" dirty="0" smtClean="0">
                <a:solidFill>
                  <a:srgbClr val="002060"/>
                </a:solidFill>
              </a:rPr>
              <a:t>Святочные колядки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488" y="1214422"/>
            <a:ext cx="6286512" cy="235745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7030A0"/>
                </a:solidFill>
              </a:rPr>
              <a:t>1. Маска медведя -- богатство.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2. Маска козы – плодородие.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3. Маска коровы – долгую жизнь.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4. Маска волка – злость и тупость.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5. Маска лисы – хитрость.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6. Маски старика и старухи -- опыт и связь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26627" name="Picture 3" descr="C:\Users\Ирина\Desktop\видео чудо-пуговицы\320950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80996"/>
            <a:ext cx="5643602" cy="3277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идео чудо-пуговицы\1613715443_86-p-novogodnii-fon-dlya-prezentatsii-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  <p:pic>
        <p:nvPicPr>
          <p:cNvPr id="10241" name="Picture 1" descr="C:\Users\Ирина\Desktop\видео чудо-пуговицы\5c16a08f66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3374741" cy="2857520"/>
          </a:xfrm>
          <a:prstGeom prst="rect">
            <a:avLst/>
          </a:prstGeom>
          <a:noFill/>
        </p:spPr>
      </p:pic>
      <p:pic>
        <p:nvPicPr>
          <p:cNvPr id="10242" name="Picture 2" descr="C:\Users\Ирина\Desktop\видео чудо-пуговицы\Kolyadki-tek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142852"/>
            <a:ext cx="513401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889</Words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СВЯТОЧНЫЕ КОЛЯДКИ</vt:lpstr>
      <vt:lpstr>Слайд 2</vt:lpstr>
      <vt:lpstr>Слайд 3</vt:lpstr>
      <vt:lpstr>Голодная кутья.  Щедрый вечер.  Богатая вечеря. </vt:lpstr>
      <vt:lpstr>            Святочные колядки</vt:lpstr>
      <vt:lpstr>                Святочные колядки</vt:lpstr>
      <vt:lpstr>                    Святочные колядки</vt:lpstr>
      <vt:lpstr>                        Святочные колядки</vt:lpstr>
      <vt:lpstr>Слайд 9</vt:lpstr>
      <vt:lpstr>               Посевание                  на Старый Новый год</vt:lpstr>
      <vt:lpstr>                  Святочные игры и забавы</vt:lpstr>
      <vt:lpstr>     Святочные гадания</vt:lpstr>
      <vt:lpstr>     Крещение Господне  19 января</vt:lpstr>
      <vt:lpstr>Крещением завершается двенадцатидневный рождественский цикл, иначе Святки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СВЯТОЧНЫЕ КОЛЯДКИ</dc:title>
  <dc:creator>Ирина</dc:creator>
  <cp:lastModifiedBy>Ирина</cp:lastModifiedBy>
  <cp:revision>19</cp:revision>
  <dcterms:created xsi:type="dcterms:W3CDTF">2023-01-06T12:14:49Z</dcterms:created>
  <dcterms:modified xsi:type="dcterms:W3CDTF">2023-01-06T14:43:56Z</dcterms:modified>
</cp:coreProperties>
</file>