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22883-F21A-4B85-833C-C687CC40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15412"/>
            <a:ext cx="9068586" cy="2666650"/>
          </a:xfrm>
        </p:spPr>
        <p:txBody>
          <a:bodyPr/>
          <a:lstStyle/>
          <a:p>
            <a:br>
              <a:rPr lang="ru-RU" i="1" u="sng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ru-RU" i="1" dirty="0">
                <a:solidFill>
                  <a:srgbClr val="002060"/>
                </a:solidFill>
              </a:rPr>
              <a:t>Учим ребенка</a:t>
            </a:r>
            <a:br>
              <a:rPr lang="ru-RU" i="1" u="sng" dirty="0">
                <a:solidFill>
                  <a:srgbClr val="002060"/>
                </a:solidFill>
              </a:rPr>
            </a:br>
            <a:r>
              <a:rPr lang="ru-RU" i="1" u="sng" dirty="0">
                <a:solidFill>
                  <a:srgbClr val="002060"/>
                </a:solidFill>
              </a:rPr>
              <a:t> пересказывать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15504"/>
            <a:ext cx="9070848" cy="64554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Презентацию подготовила: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 воспитатель МАДОУ д/с № 42 Кожокарь Е.В.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6178F-67B9-F503-E79C-05ED913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69" b="13334"/>
          <a:stretch/>
        </p:blipFill>
        <p:spPr>
          <a:xfrm>
            <a:off x="3903471" y="-72916"/>
            <a:ext cx="3856488" cy="290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5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731" y="139961"/>
            <a:ext cx="10189027" cy="4086808"/>
          </a:xfrm>
        </p:spPr>
        <p:txBody>
          <a:bodyPr>
            <a:noAutofit/>
          </a:bodyPr>
          <a:lstStyle/>
          <a:p>
            <a:endParaRPr lang="ru-RU" sz="3600" i="1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084E08-95F3-1EDE-B46F-8B5A8DB4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8" b="36163"/>
          <a:stretch/>
        </p:blipFill>
        <p:spPr>
          <a:xfrm>
            <a:off x="1791478" y="0"/>
            <a:ext cx="8769220" cy="65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22883-F21A-4B85-833C-C687CC40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894" y="1166327"/>
            <a:ext cx="6649616" cy="259391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Bahnschrift" panose="020B0502040204020203" pitchFamily="34" charset="0"/>
              </a:rPr>
              <a:t>Учите ребенка пересказывать </a:t>
            </a:r>
            <a:br>
              <a:rPr lang="ru-RU" sz="3200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Bahnschrift" panose="020B0502040204020203" pitchFamily="34" charset="0"/>
              </a:rPr>
              <a:t>короткие рассказы</a:t>
            </a:r>
            <a:endParaRPr lang="ru-RU" sz="32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64702"/>
            <a:ext cx="9405257" cy="3629608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Bahnschrift" panose="020B0502040204020203" pitchFamily="34" charset="0"/>
              </a:rPr>
              <a:t>Поначалу  к каждому рассказу задавайте вопросы-они помогут ребенку последовательно воспроизвести содержание только что прослушанного текста.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7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19" y="1455576"/>
            <a:ext cx="10549812" cy="318173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Bahnschrift" panose="020B0502040204020203" pitchFamily="34" charset="0"/>
              </a:rPr>
              <a:t>Стимулируйте ребёнка давать ответы на поставленные вопросы не односложно, а распространённо, повторяя словосочетания, содержащиеся в самом вопросе.</a:t>
            </a:r>
          </a:p>
          <a:p>
            <a:r>
              <a:rPr lang="ru-RU" sz="3600" i="1" dirty="0">
                <a:solidFill>
                  <a:srgbClr val="002060"/>
                </a:solidFill>
                <a:latin typeface="Bahnschrift" panose="020B0502040204020203" pitchFamily="34" charset="0"/>
              </a:rPr>
              <a:t>Например, вопрос взрослого: «Кто спал на крыше?» — ответ ребёнка: «Кошка спала на крыше» (а не просто: «Кошка».)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722" y="1614196"/>
            <a:ext cx="10288556" cy="430141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Bahnschrift" panose="020B0502040204020203" pitchFamily="34" charset="0"/>
              </a:rPr>
              <a:t>Помните, от ребенка не требуется дословный пересказ только что прослушанного рассказа. </a:t>
            </a:r>
          </a:p>
          <a:p>
            <a:endParaRPr lang="ru-RU" sz="36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Bahnschrift" panose="020B0502040204020203" pitchFamily="34" charset="0"/>
              </a:rPr>
              <a:t>Важно учить ребёнка пересказывать знакомый текст, сначала на картинки и вопросы, а затем уже самостоятельно.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1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6" y="139961"/>
            <a:ext cx="9971315" cy="408680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Bahnschrift" panose="020B0502040204020203" pitchFamily="34" charset="0"/>
              </a:rPr>
              <a:t>Игра » Послушай и ответь»</a:t>
            </a:r>
          </a:p>
          <a:p>
            <a:endParaRPr lang="ru-RU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Bahnschrift" panose="020B0502040204020203" pitchFamily="34" charset="0"/>
              </a:rPr>
              <a:t>Рассказ. Ракета.</a:t>
            </a:r>
            <a:r>
              <a:rPr lang="ru-RU" sz="3600" i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ru-RU" sz="3200" i="1" dirty="0">
                <a:solidFill>
                  <a:srgbClr val="002060"/>
                </a:solidFill>
                <a:latin typeface="Bahnschrift" panose="020B0502040204020203" pitchFamily="34" charset="0"/>
              </a:rPr>
              <a:t>Летом мы жили у моря. Брат Алёша строил ракету. Он брал морской песок и глину. Хороша работа!</a:t>
            </a:r>
          </a:p>
          <a:p>
            <a:r>
              <a:rPr lang="ru-RU" sz="3200" u="sng" dirty="0">
                <a:solidFill>
                  <a:srgbClr val="FF0000"/>
                </a:solidFill>
                <a:latin typeface="Bahnschrift" panose="020B0502040204020203" pitchFamily="34" charset="0"/>
              </a:rPr>
              <a:t>Ответь на вопросы.</a:t>
            </a:r>
          </a:p>
          <a:p>
            <a:r>
              <a:rPr lang="ru-RU" sz="3200" i="1" dirty="0">
                <a:solidFill>
                  <a:srgbClr val="002060"/>
                </a:solidFill>
                <a:latin typeface="Bahnschrift" panose="020B0502040204020203" pitchFamily="34" charset="0"/>
              </a:rPr>
              <a:t>Где мы жили летом?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Когда мы жили у моря? </a:t>
            </a:r>
            <a:r>
              <a:rPr lang="ru-RU" sz="3200" i="1" dirty="0">
                <a:solidFill>
                  <a:srgbClr val="7030A0"/>
                </a:solidFill>
                <a:latin typeface="Bahnschrift" panose="020B0502040204020203" pitchFamily="34" charset="0"/>
              </a:rPr>
              <a:t>Что строил брат Алёша? </a:t>
            </a:r>
            <a:r>
              <a:rPr lang="ru-RU" sz="32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Кто строил ракету? </a:t>
            </a:r>
            <a:r>
              <a:rPr lang="ru-RU" sz="3200" i="1" dirty="0">
                <a:solidFill>
                  <a:srgbClr val="FFC000"/>
                </a:solidFill>
                <a:latin typeface="Bahnschrift" panose="020B0502040204020203" pitchFamily="34" charset="0"/>
              </a:rPr>
              <a:t>Из чего он строил ракету?</a:t>
            </a:r>
            <a:endParaRPr lang="ru-RU" sz="3200" b="1" i="1" dirty="0">
              <a:solidFill>
                <a:srgbClr val="FFC000"/>
              </a:solidFill>
            </a:endParaRPr>
          </a:p>
          <a:p>
            <a:endParaRPr lang="ru-RU" sz="3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178A48-9075-9406-524D-4F91F53C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87" y="0"/>
            <a:ext cx="9517226" cy="69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6" y="139961"/>
            <a:ext cx="9971315" cy="408680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Bahnschrift" panose="020B0502040204020203" pitchFamily="34" charset="0"/>
              </a:rPr>
              <a:t>Послушай рассказ. Книга.</a:t>
            </a:r>
          </a:p>
          <a:p>
            <a:endParaRPr lang="ru-RU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ru-RU" sz="4000" i="1" dirty="0">
                <a:solidFill>
                  <a:srgbClr val="002060"/>
                </a:solidFill>
                <a:latin typeface="Bahnschrift" panose="020B0502040204020203" pitchFamily="34" charset="0"/>
              </a:rPr>
              <a:t>Юра живёт у деда. Дедушка купил внуку книгу. Юра знает все буквы. Он читает стихи.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Bahnschrift" panose="020B0502040204020203" pitchFamily="34" charset="0"/>
              </a:rPr>
              <a:t>Ответь на вопросы.</a:t>
            </a:r>
          </a:p>
          <a:p>
            <a:r>
              <a:rPr lang="ru-RU" sz="3600" i="1" dirty="0">
                <a:solidFill>
                  <a:srgbClr val="002060"/>
                </a:solidFill>
                <a:latin typeface="Bahnschrift" panose="020B0502040204020203" pitchFamily="34" charset="0"/>
              </a:rPr>
              <a:t>Кто живёт у деда? </a:t>
            </a:r>
            <a:r>
              <a:rPr lang="ru-RU" sz="3600" i="1" dirty="0">
                <a:solidFill>
                  <a:srgbClr val="0070C0"/>
                </a:solidFill>
                <a:latin typeface="Bahnschrift" panose="020B0502040204020203" pitchFamily="34" charset="0"/>
              </a:rPr>
              <a:t>У кого живёт Юра? </a:t>
            </a:r>
            <a:r>
              <a:rPr lang="ru-RU" sz="3600" i="1" dirty="0">
                <a:solidFill>
                  <a:srgbClr val="7030A0"/>
                </a:solidFill>
                <a:latin typeface="Bahnschrift" panose="020B0502040204020203" pitchFamily="34" charset="0"/>
              </a:rPr>
              <a:t>Что купил дедушка внуку? </a:t>
            </a:r>
            <a:r>
              <a:rPr lang="ru-RU" sz="3600" i="1" dirty="0">
                <a:solidFill>
                  <a:srgbClr val="FFC000"/>
                </a:solidFill>
                <a:latin typeface="Bahnschrift" panose="020B0502040204020203" pitchFamily="34" charset="0"/>
              </a:rPr>
              <a:t>Кто купил внуку книгу? 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Что знает Юра? </a:t>
            </a:r>
            <a:r>
              <a:rPr lang="ru-RU" sz="3600" i="1" dirty="0">
                <a:solidFill>
                  <a:srgbClr val="00B050"/>
                </a:solidFill>
                <a:latin typeface="Bahnschrift" panose="020B0502040204020203" pitchFamily="34" charset="0"/>
              </a:rPr>
              <a:t>Что читает Юра?</a:t>
            </a:r>
          </a:p>
        </p:txBody>
      </p:sp>
    </p:spTree>
    <p:extLst>
      <p:ext uri="{BB962C8B-B14F-4D97-AF65-F5344CB8AC3E}">
        <p14:creationId xmlns:p14="http://schemas.microsoft.com/office/powerpoint/2010/main" val="371723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036" y="139961"/>
            <a:ext cx="9971315" cy="4086808"/>
          </a:xfrm>
        </p:spPr>
        <p:txBody>
          <a:bodyPr>
            <a:noAutofit/>
          </a:bodyPr>
          <a:lstStyle/>
          <a:p>
            <a:endParaRPr lang="ru-RU" sz="3600" i="1" dirty="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C0E8F-0599-8C76-0D05-76B2DF18B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3" b="4596"/>
          <a:stretch/>
        </p:blipFill>
        <p:spPr>
          <a:xfrm>
            <a:off x="2236235" y="-9907"/>
            <a:ext cx="7532916" cy="68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0455B-9E71-8DB1-4073-CD3210643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731" y="139961"/>
            <a:ext cx="10431624" cy="408680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Bahnschrift" panose="020B0502040204020203" pitchFamily="34" charset="0"/>
              </a:rPr>
              <a:t>Послушай рассказ. Детский сад.</a:t>
            </a:r>
          </a:p>
          <a:p>
            <a:endParaRPr lang="ru-RU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ru-RU" sz="3600" i="1" dirty="0">
                <a:solidFill>
                  <a:srgbClr val="002060"/>
                </a:solidFill>
                <a:latin typeface="Bahnschrift" panose="020B0502040204020203" pitchFamily="34" charset="0"/>
              </a:rPr>
              <a:t>Люда и Никита ходят в детский сад. Малыши любят играть. Никита строит дом. У Люды кукла. Они учат куклу читать.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Bahnschrift" panose="020B0502040204020203" pitchFamily="34" charset="0"/>
              </a:rPr>
              <a:t>Ответь на вопросы.</a:t>
            </a:r>
          </a:p>
          <a:p>
            <a:r>
              <a:rPr lang="ru-RU" sz="3600" i="1" dirty="0">
                <a:solidFill>
                  <a:srgbClr val="00B050"/>
                </a:solidFill>
                <a:latin typeface="Bahnschrift" panose="020B0502040204020203" pitchFamily="34" charset="0"/>
              </a:rPr>
              <a:t>Куда ходят Люда и Никита? </a:t>
            </a:r>
            <a:r>
              <a:rPr lang="ru-RU" sz="3600" i="1" dirty="0">
                <a:solidFill>
                  <a:srgbClr val="0070C0"/>
                </a:solidFill>
                <a:latin typeface="Bahnschrift" panose="020B0502040204020203" pitchFamily="34" charset="0"/>
              </a:rPr>
              <a:t>Кто ходит в ясли? </a:t>
            </a:r>
            <a:r>
              <a:rPr lang="ru-RU" sz="3600" i="1" dirty="0">
                <a:solidFill>
                  <a:srgbClr val="7030A0"/>
                </a:solidFill>
                <a:latin typeface="Bahnschrift" panose="020B0502040204020203" pitchFamily="34" charset="0"/>
              </a:rPr>
              <a:t>Что любят делать малыши? </a:t>
            </a:r>
            <a:r>
              <a:rPr lang="ru-RU" sz="3600" i="1" dirty="0">
                <a:solidFill>
                  <a:srgbClr val="FF0000"/>
                </a:solidFill>
                <a:latin typeface="Bahnschrift" panose="020B0502040204020203" pitchFamily="34" charset="0"/>
              </a:rPr>
              <a:t>У кого кукла? </a:t>
            </a:r>
            <a:r>
              <a:rPr lang="ru-RU" sz="3600" i="1" dirty="0">
                <a:solidFill>
                  <a:srgbClr val="FFC000"/>
                </a:solidFill>
                <a:latin typeface="Bahnschrift" panose="020B0502040204020203" pitchFamily="34" charset="0"/>
              </a:rPr>
              <a:t>Что строит Никита?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Кого учат читать малыши?</a:t>
            </a:r>
          </a:p>
        </p:txBody>
      </p:sp>
    </p:spTree>
    <p:extLst>
      <p:ext uri="{BB962C8B-B14F-4D97-AF65-F5344CB8AC3E}">
        <p14:creationId xmlns:p14="http://schemas.microsoft.com/office/powerpoint/2010/main" val="782144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38</TotalTime>
  <Words>306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Bahnschrift</vt:lpstr>
      <vt:lpstr>Century Gothic</vt:lpstr>
      <vt:lpstr>Garamond</vt:lpstr>
      <vt:lpstr>Савон</vt:lpstr>
      <vt:lpstr> Учим ребенка  пересказывать</vt:lpstr>
      <vt:lpstr>Учите ребенка пересказывать  короткие рассказы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Учим ребенка  пересказывать</dc:title>
  <dc:creator>Елена Кожокарь</dc:creator>
  <cp:lastModifiedBy>Елена Кожокарь</cp:lastModifiedBy>
  <cp:revision>1</cp:revision>
  <dcterms:created xsi:type="dcterms:W3CDTF">2023-01-16T19:26:36Z</dcterms:created>
  <dcterms:modified xsi:type="dcterms:W3CDTF">2023-01-16T20:04:46Z</dcterms:modified>
</cp:coreProperties>
</file>