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64" r:id="rId4"/>
    <p:sldId id="265" r:id="rId5"/>
    <p:sldId id="273" r:id="rId6"/>
    <p:sldId id="266" r:id="rId7"/>
    <p:sldId id="268" r:id="rId8"/>
    <p:sldId id="269" r:id="rId9"/>
    <p:sldId id="274" r:id="rId10"/>
    <p:sldId id="275" r:id="rId11"/>
    <p:sldId id="276" r:id="rId12"/>
    <p:sldId id="282" r:id="rId13"/>
    <p:sldId id="277" r:id="rId14"/>
    <p:sldId id="278" r:id="rId15"/>
    <p:sldId id="279" r:id="rId16"/>
    <p:sldId id="280" r:id="rId17"/>
    <p:sldId id="281" r:id="rId18"/>
    <p:sldId id="270" r:id="rId19"/>
    <p:sldId id="283" r:id="rId20"/>
    <p:sldId id="284" r:id="rId21"/>
    <p:sldId id="285" r:id="rId22"/>
    <p:sldId id="286" r:id="rId23"/>
    <p:sldId id="287" r:id="rId24"/>
    <p:sldId id="272" r:id="rId25"/>
    <p:sldId id="25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CC6E0-33D8-427B-A3EC-06023FE02015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3CF31-7A8D-4073-B0EC-873864F271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772400" cy="2214579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КОНСУЛЬТАЦИЯ ДЛЯ РОДИТЕЛЕЙ</a:t>
            </a:r>
            <a:br>
              <a:rPr lang="ru-RU" dirty="0" smtClean="0"/>
            </a:br>
            <a:r>
              <a:rPr lang="ru-RU" b="1" dirty="0" smtClean="0">
                <a:solidFill>
                  <a:srgbClr val="FF0066"/>
                </a:solidFill>
              </a:rPr>
              <a:t>Ц</a:t>
            </a:r>
            <a:r>
              <a:rPr lang="ru-RU" b="1" dirty="0" smtClean="0">
                <a:solidFill>
                  <a:srgbClr val="FFFF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>
                <a:solidFill>
                  <a:srgbClr val="00FF00"/>
                </a:solidFill>
              </a:rPr>
              <a:t>Т</a:t>
            </a:r>
            <a:r>
              <a:rPr lang="ru-RU" b="1" dirty="0" smtClean="0">
                <a:solidFill>
                  <a:srgbClr val="FFC000"/>
                </a:solidFill>
              </a:rPr>
              <a:t>Н</a:t>
            </a:r>
            <a:r>
              <a:rPr lang="ru-RU" b="1" dirty="0" smtClean="0">
                <a:solidFill>
                  <a:srgbClr val="00B0F0"/>
                </a:solidFill>
              </a:rPr>
              <a:t>Ы</a:t>
            </a:r>
            <a:r>
              <a:rPr lang="ru-RU" b="1" dirty="0" smtClean="0">
                <a:solidFill>
                  <a:srgbClr val="7030A0"/>
                </a:solidFill>
              </a:rPr>
              <a:t>Е</a:t>
            </a:r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Па</a:t>
            </a:r>
            <a:r>
              <a:rPr lang="ru-RU" b="1" dirty="0" smtClean="0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лоч</a:t>
            </a:r>
            <a:r>
              <a:rPr lang="ru-RU" b="1" dirty="0" smtClean="0">
                <a:solidFill>
                  <a:srgbClr val="FFC000"/>
                </a:solidFill>
                <a:latin typeface="Cambria"/>
                <a:ea typeface="Cambria"/>
                <a:cs typeface="Cambria"/>
                <a:sym typeface="Cambria"/>
              </a:rPr>
              <a:t>ки </a:t>
            </a:r>
            <a:r>
              <a:rPr lang="ru-RU" b="1" dirty="0" smtClean="0">
                <a:solidFill>
                  <a:srgbClr val="47365B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r>
              <a:rPr lang="ru-RU" b="1" dirty="0" err="1" smtClean="0">
                <a:solidFill>
                  <a:srgbClr val="FFC000"/>
                </a:solidFill>
                <a:latin typeface="Cambria"/>
                <a:ea typeface="Cambria"/>
                <a:cs typeface="Cambria"/>
                <a:sym typeface="Cambria"/>
              </a:rPr>
              <a:t>Кюи</a:t>
            </a:r>
            <a:r>
              <a:rPr lang="ru-RU" b="1" dirty="0" err="1" smtClean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зе</a:t>
            </a:r>
            <a:r>
              <a:rPr lang="ru-RU" b="1" dirty="0" err="1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не</a:t>
            </a:r>
            <a:r>
              <a:rPr lang="ru-RU" b="1" dirty="0" err="1" smtClean="0">
                <a:solidFill>
                  <a:srgbClr val="6DAA2D"/>
                </a:solidFill>
                <a:latin typeface="Cambria"/>
                <a:ea typeface="Cambria"/>
                <a:cs typeface="Cambria"/>
                <a:sym typeface="Cambria"/>
              </a:rPr>
              <a:t>ра</a:t>
            </a:r>
            <a:r>
              <a:rPr lang="ru-RU" b="1" dirty="0" smtClean="0">
                <a:solidFill>
                  <a:srgbClr val="6DAA2D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ru-RU" b="1" dirty="0" smtClean="0">
                <a:solidFill>
                  <a:srgbClr val="6DAA2D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5772168" cy="114300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b="1" dirty="0" smtClean="0">
                <a:solidFill>
                  <a:srgbClr val="6DAA2D"/>
                </a:solidFill>
                <a:latin typeface="Cambria"/>
                <a:ea typeface="Cambria"/>
                <a:cs typeface="Cambria"/>
                <a:sym typeface="Cambria"/>
              </a:rPr>
              <a:t>Подготовила воспитатель: </a:t>
            </a:r>
            <a:r>
              <a:rPr lang="ru-RU" b="1" dirty="0" err="1" smtClean="0">
                <a:solidFill>
                  <a:srgbClr val="6DAA2D"/>
                </a:solidFill>
                <a:latin typeface="Cambria"/>
                <a:ea typeface="Cambria"/>
                <a:cs typeface="Cambria"/>
                <a:sym typeface="Cambria"/>
              </a:rPr>
              <a:t>Шатерникова</a:t>
            </a:r>
            <a:r>
              <a:rPr lang="ru-RU" b="1" dirty="0" smtClean="0">
                <a:solidFill>
                  <a:srgbClr val="6DAA2D"/>
                </a:solidFill>
                <a:latin typeface="Cambria"/>
                <a:ea typeface="Cambria"/>
                <a:cs typeface="Cambria"/>
                <a:sym typeface="Cambria"/>
              </a:rPr>
              <a:t> И.В.</a:t>
            </a:r>
            <a:endParaRPr lang="ru-RU" b="1" dirty="0">
              <a:solidFill>
                <a:srgbClr val="6DAA2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0364" y="2500306"/>
            <a:ext cx="2747221" cy="2747221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0261" name="Group 21"/>
          <p:cNvGraphicFramePr>
            <a:graphicFrameLocks noGrp="1"/>
          </p:cNvGraphicFramePr>
          <p:nvPr/>
        </p:nvGraphicFramePr>
        <p:xfrm>
          <a:off x="357158" y="214289"/>
          <a:ext cx="7286676" cy="6163638"/>
        </p:xfrm>
        <a:graphic>
          <a:graphicData uri="http://schemas.openxmlformats.org/drawingml/2006/table">
            <a:tbl>
              <a:tblPr/>
              <a:tblGrid>
                <a:gridCol w="1850398">
                  <a:extLst>
                    <a:ext uri="{9D8B030D-6E8A-4147-A177-3AD203B41FA5}">
                      <a16:colId xmlns="" xmlns:a16="http://schemas.microsoft.com/office/drawing/2014/main" val="1151201902"/>
                    </a:ext>
                  </a:extLst>
                </a:gridCol>
                <a:gridCol w="5436278">
                  <a:extLst>
                    <a:ext uri="{9D8B030D-6E8A-4147-A177-3AD203B41FA5}">
                      <a16:colId xmlns="" xmlns:a16="http://schemas.microsoft.com/office/drawing/2014/main" val="1522226881"/>
                    </a:ext>
                  </a:extLst>
                </a:gridCol>
              </a:tblGrid>
              <a:tr h="22860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количественных представлений, порядковый счет, ориентировка в пространстве. Сравнение чисел: 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&gt;,&lt;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лесенок(определение смежных ступенек, сколько всего ступенек, вверх, вниз от заданной ступеньки и т.п.). Поезд с вагончиками * (сколько вагонов, какой по счету красный, какой по порядку вагон стоит между черным и красным, левее синего) и т.п. «Говорящие числа» - озвучивание «Я больше тебя, он меньше меня».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75350226"/>
                  </a:ext>
                </a:extLst>
              </a:tr>
              <a:tr h="15001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 числа из единиц, из 2-х меньших, формирование данных понятий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«Как растут дома?» - многоэтажные: где жильцы единицы, где жильцы 2 меньших числа.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«Кто в домике живет?». «Рассели числа» «Расставь номера домов»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«Как зверята играли в числа».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47788954"/>
                  </a:ext>
                </a:extLst>
              </a:tr>
              <a:tr h="885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Понятия четных и нечётных чисел.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лесенок из четных и нечетных чисел Дети «прыгая» по ступеням называют ряд четных и нечетных чисел.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5585321"/>
                  </a:ext>
                </a:extLst>
              </a:tr>
              <a:tr h="11507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палочек, как мерки. Речевые умения.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Измерение различных  предметов, обсуждение результатов.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«Измерь дорожку», «Кто быстрее достигнет цели». Сказочные ситуации различной мотивации.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788776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1280" name="Group 16"/>
          <p:cNvGraphicFramePr>
            <a:graphicFrameLocks noGrp="1"/>
          </p:cNvGraphicFramePr>
          <p:nvPr/>
        </p:nvGraphicFramePr>
        <p:xfrm>
          <a:off x="285720" y="214290"/>
          <a:ext cx="7215239" cy="6340780"/>
        </p:xfrm>
        <a:graphic>
          <a:graphicData uri="http://schemas.openxmlformats.org/drawingml/2006/table">
            <a:tbl>
              <a:tblPr/>
              <a:tblGrid>
                <a:gridCol w="1861997">
                  <a:extLst>
                    <a:ext uri="{9D8B030D-6E8A-4147-A177-3AD203B41FA5}">
                      <a16:colId xmlns="" xmlns:a16="http://schemas.microsoft.com/office/drawing/2014/main" val="3769373353"/>
                    </a:ext>
                  </a:extLst>
                </a:gridCol>
                <a:gridCol w="5353242">
                  <a:extLst>
                    <a:ext uri="{9D8B030D-6E8A-4147-A177-3AD203B41FA5}">
                      <a16:colId xmlns="" xmlns:a16="http://schemas.microsoft.com/office/drawing/2014/main" val="4286654036"/>
                    </a:ext>
                  </a:extLst>
                </a:gridCol>
              </a:tblGrid>
              <a:tr h="18292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логических задач. Понимание словесных заданий с усложнением и их решение.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Различные задания по расположению палочек относительно друг друга, кодирование карт, схем и т.п.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КВН. Разгадывание кроссвордов. Задавание  вопросов друг другу. Создание своих  сюжетов.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60457923"/>
                  </a:ext>
                </a:extLst>
              </a:tr>
              <a:tr h="4054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творческих способностей, самостоятельности.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Придумывание рассказов, сказок.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Примеры: расставь палочки так чтобы белая была между красной и синей, а рядом с синей, жёлтая. По аналогии другие задания дети задают друг другу.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Придуманный сюжет - как попасть в волшебную страну, решив правильно задачу и т.п.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Поезд из 3-х вагонов: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розового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жёлтого и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голубого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цвета, при этом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голубой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середине, а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розовый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первый. В какой последовательности сцепить вагоны? Сколько пассажиров едет всего в поезде?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на последний вопрос дают, приложив оранжевую полоску ко всем вагонам.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3408496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" name="Google Shape;235;p25"/>
          <p:cNvSpPr txBox="1"/>
          <p:nvPr/>
        </p:nvSpPr>
        <p:spPr>
          <a:xfrm>
            <a:off x="2857488" y="142852"/>
            <a:ext cx="5072098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00FF"/>
                </a:solidFill>
                <a:latin typeface="Times New Roman"/>
                <a:ea typeface="Times New Roman"/>
                <a:cs typeface="Aharoni" pitchFamily="2" charset="-79"/>
                <a:sym typeface="Times New Roman"/>
              </a:rPr>
              <a:t>Путешествие в сказку.</a:t>
            </a:r>
            <a:endParaRPr sz="2800">
              <a:latin typeface="Aharoni" pitchFamily="2" charset="-79"/>
              <a:cs typeface="Aharoni" pitchFamily="2" charset="-79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25" descr="http://dar-baby.ru/upload/resize_cache/iblock/354/350_800_1/3541b8f2844b0c7d09870ffbdc2081e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58" y="2357430"/>
            <a:ext cx="2214578" cy="171451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5"/>
          <p:cNvSpPr/>
          <p:nvPr/>
        </p:nvSpPr>
        <p:spPr>
          <a:xfrm>
            <a:off x="4499992" y="2204864"/>
            <a:ext cx="695325" cy="16192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5"/>
          <p:cNvSpPr/>
          <p:nvPr/>
        </p:nvSpPr>
        <p:spPr>
          <a:xfrm>
            <a:off x="4427984" y="2060848"/>
            <a:ext cx="857250" cy="1619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5"/>
          <p:cNvSpPr/>
          <p:nvPr/>
        </p:nvSpPr>
        <p:spPr>
          <a:xfrm>
            <a:off x="4355976" y="1916832"/>
            <a:ext cx="1057275" cy="161925"/>
          </a:xfrm>
          <a:prstGeom prst="rect">
            <a:avLst/>
          </a:prstGeom>
          <a:solidFill>
            <a:srgbClr val="B2A1C7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4214810" y="1785926"/>
            <a:ext cx="1266825" cy="161925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5"/>
          <p:cNvSpPr/>
          <p:nvPr/>
        </p:nvSpPr>
        <p:spPr>
          <a:xfrm>
            <a:off x="6228184" y="2204864"/>
            <a:ext cx="514350" cy="161925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6084168" y="2060848"/>
            <a:ext cx="800100" cy="16192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5"/>
          <p:cNvSpPr/>
          <p:nvPr/>
        </p:nvSpPr>
        <p:spPr>
          <a:xfrm>
            <a:off x="6012160" y="1916832"/>
            <a:ext cx="990600" cy="1619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5"/>
          <p:cNvSpPr/>
          <p:nvPr/>
        </p:nvSpPr>
        <p:spPr>
          <a:xfrm>
            <a:off x="7596336" y="2204864"/>
            <a:ext cx="495300" cy="161925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5"/>
          <p:cNvSpPr/>
          <p:nvPr/>
        </p:nvSpPr>
        <p:spPr>
          <a:xfrm>
            <a:off x="7524328" y="2060848"/>
            <a:ext cx="676275" cy="161925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25" descr="C:\Users\Мама\Documents\Цветные палочки\3. Картинки для мастер-класса\М-класс 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596" y="4429132"/>
            <a:ext cx="2448272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5" descr="C:\Users\Мама\Documents\Цветные палочки\3. Картинки для мастер-класса\М-класс 1в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6314" y="4143380"/>
            <a:ext cx="2448272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5" descr="C:\Users\Мама\Documents\Цветные палочки\Числовые домики\Числ.домик-5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00364" y="2571744"/>
            <a:ext cx="1643074" cy="228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5"/>
          <p:cNvSpPr txBox="1"/>
          <p:nvPr/>
        </p:nvSpPr>
        <p:spPr>
          <a:xfrm>
            <a:off x="5715008" y="1214422"/>
            <a:ext cx="2357454" cy="42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Миски медведей</a:t>
            </a:r>
            <a:endParaRPr sz="1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" name="Google Shape;225;p24" descr="C:\Users\Мама\Documents\Цветные палочки\Картинки 3 медведей\5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0034" y="500042"/>
            <a:ext cx="2786082" cy="1643074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2000250" y="142875"/>
            <a:ext cx="5949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C00000"/>
                </a:solidFill>
                <a:latin typeface="Constantia" pitchFamily="18" charset="0"/>
              </a:rPr>
              <a:t>Рекомендации к использованию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14313" y="1146175"/>
            <a:ext cx="82153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Игры и упражнения состоят в группировке по разным признакам, сооружение из них построек. Дети осваивают состав комплекта, цвета, соотношение палочек по размеру.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14313" y="2578100"/>
            <a:ext cx="814390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Дети строят лестницы разных размеров, что сопровождается рассматриванием палочек и изучением их особенностей. Так дети узнают, что элементы одного цвета имеют одинаковую длину, и наоборот. Строя лестницу, осваивают последовательную зависимость палочек по длине.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42875" y="4367213"/>
            <a:ext cx="80010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Используются различные игровые задачи: «Я спрятала палочку длиннее (легче, больше) желтой. Найдите ее! (Скажите какую)». Или: задавать вопросы, на которые возможно как можно больше ответов. "Назови все палочки, которые короче синей, но длиннее черной". Игра-викторина: прячут одну палочку, надо угадать какую. При этом можно задать несколько вопросов о палочках, но нельзя спрашивать о цвете. На вопросы даются ответы "да" или "нет".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785813"/>
            <a:ext cx="3571875" cy="357187"/>
          </a:xfrm>
          <a:prstGeom prst="rect">
            <a:avLst/>
          </a:prstGeom>
          <a:solidFill>
            <a:srgbClr val="005024">
              <a:alpha val="61000"/>
            </a:srgbClr>
          </a:solidFill>
          <a:ln w="12700">
            <a:solidFill>
              <a:srgbClr val="005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ru-RU" alt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Освоение комплекта.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2214563"/>
            <a:ext cx="3929063" cy="357187"/>
          </a:xfrm>
          <a:prstGeom prst="rect">
            <a:avLst/>
          </a:prstGeom>
          <a:solidFill>
            <a:srgbClr val="005024">
              <a:alpha val="61000"/>
            </a:srgbClr>
          </a:solidFill>
          <a:ln w="12700">
            <a:solidFill>
              <a:srgbClr val="005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Построение лестницы.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50" y="4000500"/>
            <a:ext cx="8001026" cy="357188"/>
          </a:xfrm>
          <a:prstGeom prst="rect">
            <a:avLst/>
          </a:prstGeom>
          <a:solidFill>
            <a:srgbClr val="005024">
              <a:alpha val="61000"/>
            </a:srgbClr>
          </a:solidFill>
          <a:ln w="12700">
            <a:solidFill>
              <a:srgbClr val="005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Освоение отношений по длине, высоте, массе, объёму.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85720" y="876300"/>
            <a:ext cx="85725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Дети составляют различные ковры, в результате чего у них вырабатывается представление о понятии "столько же"</a:t>
            </a:r>
          </a:p>
          <a:p>
            <a:r>
              <a:rPr lang="ru-RU" altLang="ru-RU" sz="20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Возможны различные варианты.</a:t>
            </a:r>
          </a:p>
          <a:p>
            <a:r>
              <a:rPr lang="ru-RU" altLang="ru-RU" sz="20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Построить ковер как можно больше без какого-либо условия (правила). Построить ковер так, чтобы все полосы в нем были разного цвета. Построить ковер из палочек только определенного цвета и т.д. Составление узоров. 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85720" y="3938588"/>
            <a:ext cx="74295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Дети осваивают умение соотносить цвет и число и, наоборот, число и цвет. Для этого в каждой игре, упражнении закрепляются название цветов и числовое обозначение. Например: "Покажи палочку 3 - какого она цвета?" "Найди </a:t>
            </a:r>
            <a:r>
              <a:rPr lang="ru-RU" altLang="ru-RU" sz="2000" b="1" dirty="0" err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розовую</a:t>
            </a:r>
            <a:r>
              <a:rPr lang="ru-RU" altLang="ru-RU" sz="20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палочку. Какое число она обозначает?«</a:t>
            </a:r>
          </a:p>
          <a:p>
            <a:r>
              <a:rPr lang="ru-RU" altLang="ru-RU" sz="20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Детям предлагается выложить числовую лесенку, размер которой зависит от возраста детей и того, сколько палочек ими освоено. </a:t>
            </a:r>
          </a:p>
          <a:p>
            <a:r>
              <a:rPr lang="ru-RU" altLang="ru-RU" sz="20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3143248"/>
            <a:ext cx="6929456" cy="785815"/>
          </a:xfrm>
          <a:prstGeom prst="rect">
            <a:avLst/>
          </a:prstGeom>
          <a:solidFill>
            <a:srgbClr val="005024">
              <a:alpha val="61000"/>
            </a:srgbClr>
          </a:solidFill>
          <a:ln w="12700">
            <a:solidFill>
              <a:srgbClr val="005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Развитие у детей количественных представлений.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85729"/>
            <a:ext cx="6500813" cy="428628"/>
          </a:xfrm>
          <a:prstGeom prst="rect">
            <a:avLst/>
          </a:prstGeom>
          <a:solidFill>
            <a:srgbClr val="005024">
              <a:alpha val="61000"/>
            </a:srgbClr>
          </a:solidFill>
          <a:ln w="12700">
            <a:solidFill>
              <a:srgbClr val="005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itchFamily="34" charset="0"/>
                <a:cs typeface="Times New Roman" pitchFamily="18" charset="0"/>
              </a:rPr>
              <a:t>4. Составление ковриков. составление узоров.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357157" y="142875"/>
            <a:ext cx="864396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cs typeface="Times New Roman" pitchFamily="18" charset="0"/>
              </a:rPr>
              <a:t>Когда дети хорошо освоят цвета палочек и числа, которые они обозначают, (независимо от возраста) им можно предложить построить числовую лесенку от любого числа. </a:t>
            </a: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285720" y="1071563"/>
            <a:ext cx="757242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cs typeface="Times New Roman" pitchFamily="18" charset="0"/>
              </a:rPr>
              <a:t>Освоив построение числовой лесенки и </a:t>
            </a:r>
            <a:r>
              <a:rPr lang="ru-RU" altLang="ru-RU" sz="2000" b="1" dirty="0" err="1">
                <a:solidFill>
                  <a:srgbClr val="002060"/>
                </a:solidFill>
                <a:cs typeface="Times New Roman" pitchFamily="18" charset="0"/>
              </a:rPr>
              <a:t>поупражняясь</a:t>
            </a:r>
            <a:r>
              <a:rPr lang="ru-RU" altLang="ru-RU" sz="2000" b="1" dirty="0">
                <a:solidFill>
                  <a:srgbClr val="002060"/>
                </a:solidFill>
                <a:cs typeface="Times New Roman" pitchFamily="18" charset="0"/>
              </a:rPr>
              <a:t> в количественном и порядковом счете, дети переходят к называнию смежных чисел. Их спрашивают: "Между какими двумя ступеньками находится пятая ступенька?". </a:t>
            </a:r>
          </a:p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cs typeface="Times New Roman" pitchFamily="18" charset="0"/>
              </a:rPr>
              <a:t>Постепенно дети начинают понимать, что каждое следующее число больше предыдущего на единицу. Проверку этого положения удобно осуществлять палочкой "1", переставляя ее сверху вниз по числовой лесенке. </a:t>
            </a:r>
            <a:r>
              <a:rPr lang="ru-RU" alt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Взрослый </a:t>
            </a:r>
            <a:r>
              <a:rPr lang="ru-RU" altLang="ru-RU" sz="2000" b="1" dirty="0">
                <a:solidFill>
                  <a:srgbClr val="002060"/>
                </a:solidFill>
                <a:cs typeface="Times New Roman" pitchFamily="18" charset="0"/>
              </a:rPr>
              <a:t>говорит при этом: "К одному прибавить один получается два, к двум прибавить один получится три" и т. д. </a:t>
            </a:r>
          </a:p>
          <a:p>
            <a:pPr eaLnBrk="1" hangingPunct="1"/>
            <a:r>
              <a:rPr lang="ru-RU" altLang="ru-RU" dirty="0">
                <a:latin typeface="Arial" charset="0"/>
              </a:rPr>
              <a:t> </a:t>
            </a:r>
          </a:p>
          <a:p>
            <a:pPr eaLnBrk="1" hangingPunct="1"/>
            <a:endParaRPr lang="ru-RU" altLang="ru-RU" dirty="0">
              <a:latin typeface="Arial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85720" y="4643438"/>
            <a:ext cx="8072494" cy="192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Упражнениям придается игровой характер (игра "Поезд"). 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 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палочку "З", уточнить цвет и положить на стол. Спросить детей, сколько единиц в числе три. Проверку осуществить выкладыванием трех "единиц" (белых кубиков). Найти еще одну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голубую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палочку. Составить число три из двух меньших чисел.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4143380"/>
            <a:ext cx="7072331" cy="500058"/>
          </a:xfrm>
          <a:prstGeom prst="rect">
            <a:avLst/>
          </a:prstGeom>
          <a:solidFill>
            <a:srgbClr val="005024">
              <a:alpha val="61000"/>
            </a:srgbClr>
          </a:solidFill>
          <a:ln w="12700">
            <a:solidFill>
              <a:srgbClr val="005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Состав чисел из единиц и двух меньших чисел.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2291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7158" y="142875"/>
            <a:ext cx="878684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Освоение состава чисел сопровождается упражнениями в вычитании. Например, составили число 5: 4 и 1,1 и 4, 3 и 2, 2 и 3. Предлагается от пяти отнять один (отодвинуть палочку), определить, сколько останется. </a:t>
            </a:r>
          </a:p>
          <a:p>
            <a:r>
              <a:rPr lang="ru-RU" altLang="ru-RU" sz="20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Упражнения разнообразятся. Освоив состав чисел, действия сложения и вычитания на цветных палочках, они начинают осуществлять их в уме (в 5-6 лет). </a:t>
            </a:r>
            <a:endParaRPr lang="ru-RU" altLang="ru-RU" dirty="0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2071679"/>
            <a:ext cx="8143901" cy="857255"/>
          </a:xfrm>
          <a:prstGeom prst="rect">
            <a:avLst/>
          </a:prstGeom>
          <a:solidFill>
            <a:srgbClr val="005024">
              <a:alpha val="61000"/>
            </a:srgbClr>
          </a:solidFill>
          <a:ln w="12700">
            <a:solidFill>
              <a:srgbClr val="005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7. Использование палочек при освоении детьми деления целого на части (дробных чисел). </a:t>
            </a:r>
            <a:endParaRPr lang="ru-RU" altLang="ru-RU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20" y="2928935"/>
            <a:ext cx="74295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</a:rPr>
              <a:t>Упражнения .</a:t>
            </a:r>
            <a:endParaRPr lang="ru-RU" altLang="ru-RU" b="1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altLang="ru-RU" b="1" dirty="0">
                <a:solidFill>
                  <a:srgbClr val="002060"/>
                </a:solidFill>
              </a:rPr>
              <a:t>- Возьмите палочку "З", разделите ее на три равные части. Сколько белых палочек в числе три? (Три палочки).- Покажите 1/3 часть, 2/3 части; 3/3 части чему равно? Ответ: трем или одному целому. Если мы снова под палочку "3" положим 3 белых палочки, то получим опять число три. </a:t>
            </a:r>
            <a:endParaRPr lang="ru-RU" altLang="ru-RU" b="1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altLang="ru-RU" b="1" dirty="0">
                <a:solidFill>
                  <a:srgbClr val="002060"/>
                </a:solidFill>
              </a:rPr>
              <a:t>- Чему же равно 3/3 части? </a:t>
            </a:r>
            <a:endParaRPr lang="ru-RU" altLang="ru-RU" b="1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altLang="ru-RU" b="1" dirty="0">
                <a:solidFill>
                  <a:srgbClr val="002060"/>
                </a:solidFill>
              </a:rPr>
              <a:t>- А что больше: 1/3 часть или 2/3 части? </a:t>
            </a:r>
            <a:endParaRPr lang="ru-RU" altLang="ru-RU" b="1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altLang="ru-RU" b="1" dirty="0">
                <a:solidFill>
                  <a:srgbClr val="002060"/>
                </a:solidFill>
              </a:rPr>
              <a:t>После соответствующего практического действия сравнивается 1/3 часть с 3/3. Каждый раз проговаривается, на сколько одна часть больше (меньше) другой. Упражнения проводятся на всех числах, части целого дети показывают или кладут их на ладонь руки. </a:t>
            </a:r>
            <a:endParaRPr lang="ru-RU" altLang="ru-RU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6048672" cy="195118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простого к сложному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Лесенка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571612"/>
            <a:ext cx="5688632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11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5"/>
            <a:ext cx="7772400" cy="250033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6DAA2D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ru-RU" b="1" dirty="0" smtClean="0">
                <a:solidFill>
                  <a:srgbClr val="6DAA2D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C:\Users\Ирина\Desktop\для скачивания\i_0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66"/>
            <a:ext cx="5953295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3346704" cy="639762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92080" y="404664"/>
            <a:ext cx="3346704" cy="639762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Жираф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142984"/>
            <a:ext cx="3441851" cy="492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761" y="1142984"/>
            <a:ext cx="3667713" cy="48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0318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C:\Documents and Settings\Татьяна\Рабочий стол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785926"/>
            <a:ext cx="4000501" cy="488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1"/>
          <p:cNvSpPr>
            <a:spLocks noChangeArrowheads="1"/>
          </p:cNvSpPr>
          <p:nvPr/>
        </p:nvSpPr>
        <p:spPr bwMode="auto">
          <a:xfrm>
            <a:off x="285750" y="890557"/>
            <a:ext cx="8572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000" b="1" dirty="0">
              <a:solidFill>
                <a:srgbClr val="005024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9059" y="2357438"/>
            <a:ext cx="3429023" cy="2500312"/>
          </a:xfrm>
          <a:prstGeom prst="rect">
            <a:avLst/>
          </a:prstGeom>
          <a:solidFill>
            <a:srgbClr val="92D050">
              <a:alpha val="35000"/>
            </a:srgbClr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9" name="Прямоугольник 12"/>
          <p:cNvSpPr>
            <a:spLocks noChangeArrowheads="1"/>
          </p:cNvSpPr>
          <p:nvPr/>
        </p:nvSpPr>
        <p:spPr bwMode="auto">
          <a:xfrm>
            <a:off x="3929058" y="2357430"/>
            <a:ext cx="34290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это счетные палочки, которые еще называют «числа в цвете», цветными палочками, цветными числами, цветными линеечками.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2067" y="5643563"/>
            <a:ext cx="2643205" cy="571500"/>
          </a:xfrm>
          <a:prstGeom prst="rect">
            <a:avLst/>
          </a:prstGeom>
          <a:solidFill>
            <a:srgbClr val="92D050">
              <a:alpha val="60000"/>
            </a:srgbClr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детей 3-7 лет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1214422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«Я слышу и забываю. Я вижу и запоминаю.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         Я делаю и понимаю.»</a:t>
            </a:r>
          </a:p>
          <a:p>
            <a:pPr lvl="0">
              <a:spcBef>
                <a:spcPts val="0"/>
              </a:spcBef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Конфуций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42853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Бельгийский педагог и математик Джордж </a:t>
            </a:r>
            <a:r>
              <a:rPr lang="ru-RU" altLang="ru-RU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Кюизинер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(1891-1976) разработал универсальный дидактический материал для развития у детей математических способностей. В 1952 году он опубликовал книгу "Числа и цвета", посвященную своему пособию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12" grpId="0" animBg="1"/>
      <p:bldP spid="3079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55576" y="476672"/>
            <a:ext cx="3346704" cy="639762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594599" y="620688"/>
            <a:ext cx="3346704" cy="639762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Страус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14375" y="1714500"/>
            <a:ext cx="3327400" cy="4338638"/>
            <a:chOff x="10973" y="2384"/>
            <a:chExt cx="5242" cy="6834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2694" y="4091"/>
              <a:ext cx="567" cy="39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3307" y="4091"/>
              <a:ext cx="567" cy="39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3914" y="4091"/>
              <a:ext cx="567" cy="39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 rot="5400000">
              <a:off x="13228" y="1810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 rot="5400000">
              <a:off x="13228" y="2370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 rot="5400000">
              <a:off x="15081" y="406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 rot="5400000">
              <a:off x="15080" y="462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 rot="5400000">
              <a:off x="11540" y="406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 rot="5400000">
              <a:off x="11540" y="462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5400000">
              <a:off x="14197" y="836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 rot="5400000">
              <a:off x="12437" y="836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 rot="5400000">
              <a:off x="14077" y="210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 rot="5400000">
              <a:off x="14197" y="780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 rot="5400000">
              <a:off x="12437" y="780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 rot="5400000">
              <a:off x="12377" y="210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143372" y="1428736"/>
            <a:ext cx="3000378" cy="4597401"/>
            <a:chOff x="11154" y="2471"/>
            <a:chExt cx="4535" cy="7947"/>
          </a:xfrm>
        </p:grpSpPr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 rot="-5400000">
              <a:off x="13704" y="5041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 rot="-5400000">
              <a:off x="13704" y="3921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 rot="-5400000">
              <a:off x="12003" y="218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 rot="-5400000">
              <a:off x="13477" y="956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 rot="-5400000">
              <a:off x="11721" y="246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 rot="-5400000">
              <a:off x="13421" y="588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12274" y="3611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13474" y="7016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 rot="-5400000">
              <a:off x="13988" y="4197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2365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31625" y="2492896"/>
            <a:ext cx="3346704" cy="639762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Грузовик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3714744" y="428604"/>
            <a:ext cx="3714776" cy="714380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Самовар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00034" y="3929066"/>
            <a:ext cx="4071939" cy="2428875"/>
            <a:chOff x="2001" y="2434"/>
            <a:chExt cx="7949" cy="5227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001" y="2434"/>
              <a:ext cx="7949" cy="4047"/>
              <a:chOff x="2001" y="2434"/>
              <a:chExt cx="7949" cy="4047"/>
            </a:xfrm>
          </p:grpSpPr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5981" y="2434"/>
                <a:ext cx="3420" cy="3460"/>
                <a:chOff x="6201" y="2034"/>
                <a:chExt cx="3420" cy="3460"/>
              </a:xfrm>
            </p:grpSpPr>
            <p:sp>
              <p:nvSpPr>
                <p:cNvPr id="26" name="Rectangle 5"/>
                <p:cNvSpPr>
                  <a:spLocks noChangeArrowheads="1"/>
                </p:cNvSpPr>
                <p:nvPr/>
              </p:nvSpPr>
              <p:spPr bwMode="auto">
                <a:xfrm rot="5400000">
                  <a:off x="7636" y="3510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7" name="Rectangle 6"/>
                <p:cNvSpPr>
                  <a:spLocks noChangeArrowheads="1"/>
                </p:cNvSpPr>
                <p:nvPr/>
              </p:nvSpPr>
              <p:spPr bwMode="auto">
                <a:xfrm rot="5400000">
                  <a:off x="7618" y="119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8" name="Rectangle 7"/>
                <p:cNvSpPr>
                  <a:spLocks noChangeArrowheads="1"/>
                </p:cNvSpPr>
                <p:nvPr/>
              </p:nvSpPr>
              <p:spPr bwMode="auto">
                <a:xfrm rot="5400000">
                  <a:off x="7636" y="293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9" name="Rectangle 8"/>
                <p:cNvSpPr>
                  <a:spLocks noChangeArrowheads="1"/>
                </p:cNvSpPr>
                <p:nvPr/>
              </p:nvSpPr>
              <p:spPr bwMode="auto">
                <a:xfrm rot="5400000">
                  <a:off x="7636" y="235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30" name="Rectangle 9"/>
                <p:cNvSpPr>
                  <a:spLocks noChangeArrowheads="1"/>
                </p:cNvSpPr>
                <p:nvPr/>
              </p:nvSpPr>
              <p:spPr bwMode="auto">
                <a:xfrm rot="5400000">
                  <a:off x="7618" y="177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31" name="Rectangle 10"/>
                <p:cNvSpPr>
                  <a:spLocks noChangeArrowheads="1"/>
                </p:cNvSpPr>
                <p:nvPr/>
              </p:nvSpPr>
              <p:spPr bwMode="auto">
                <a:xfrm rot="5400000">
                  <a:off x="7618" y="617"/>
                  <a:ext cx="567" cy="3402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7" name="Group 11"/>
              <p:cNvGrpSpPr>
                <a:grpSpLocks/>
              </p:cNvGrpSpPr>
              <p:nvPr/>
            </p:nvGrpSpPr>
            <p:grpSpPr bwMode="auto">
              <a:xfrm>
                <a:off x="3154" y="3066"/>
                <a:ext cx="1718" cy="1708"/>
                <a:chOff x="3154" y="3066"/>
                <a:chExt cx="1718" cy="1708"/>
              </a:xfrm>
            </p:grpSpPr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3734" y="3073"/>
                  <a:ext cx="567" cy="1701"/>
                </a:xfrm>
                <a:prstGeom prst="rect">
                  <a:avLst/>
                </a:prstGeom>
                <a:solidFill>
                  <a:srgbClr val="09CAF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3154" y="3073"/>
                  <a:ext cx="567" cy="1701"/>
                </a:xfrm>
                <a:prstGeom prst="rect">
                  <a:avLst/>
                </a:prstGeom>
                <a:solidFill>
                  <a:srgbClr val="09CAF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4305" y="3066"/>
                  <a:ext cx="567" cy="1701"/>
                </a:xfrm>
                <a:prstGeom prst="rect">
                  <a:avLst/>
                </a:prstGeom>
                <a:solidFill>
                  <a:srgbClr val="09CAF7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 rot="5400000">
                <a:off x="3451" y="1644"/>
                <a:ext cx="567" cy="22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 rot="5400000">
                <a:off x="3443" y="4504"/>
                <a:ext cx="567" cy="22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4861" y="2494"/>
                <a:ext cx="567" cy="22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 rot="5400000">
                <a:off x="3431" y="3944"/>
                <a:ext cx="567" cy="22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2034" y="5354"/>
                <a:ext cx="567" cy="56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4841" y="4774"/>
                <a:ext cx="567" cy="1134"/>
              </a:xfrm>
              <a:prstGeom prst="rect">
                <a:avLst/>
              </a:prstGeom>
              <a:solidFill>
                <a:srgbClr val="F8C0D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 rot="5400000">
                <a:off x="3702" y="4213"/>
                <a:ext cx="567" cy="396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 rot="5400000">
                <a:off x="7682" y="4213"/>
                <a:ext cx="567" cy="396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ru-RU" altLang="ru-RU" sz="1800" smtClean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 rot="5400000">
              <a:off x="6810" y="681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 rot="5400000">
              <a:off x="6804" y="623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 rot="5400000">
              <a:off x="3410" y="681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 rot="5400000">
              <a:off x="3424" y="623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3857620" y="1214422"/>
            <a:ext cx="3571875" cy="3168650"/>
            <a:chOff x="1807" y="774"/>
            <a:chExt cx="7363" cy="7467"/>
          </a:xfrm>
        </p:grpSpPr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 rot="-5400000">
              <a:off x="6006" y="5684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 rot="-5400000">
              <a:off x="6033" y="5690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 rot="-5400000">
              <a:off x="6033" y="4537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 rot="-5400000">
              <a:off x="6025" y="5690"/>
              <a:ext cx="567" cy="4535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1807" y="774"/>
              <a:ext cx="7363" cy="5167"/>
              <a:chOff x="1807" y="774"/>
              <a:chExt cx="7363" cy="5167"/>
            </a:xfrm>
          </p:grpSpPr>
          <p:grpSp>
            <p:nvGrpSpPr>
              <p:cNvPr id="14" name="Group 33"/>
              <p:cNvGrpSpPr>
                <a:grpSpLocks/>
              </p:cNvGrpSpPr>
              <p:nvPr/>
            </p:nvGrpSpPr>
            <p:grpSpPr bwMode="auto">
              <a:xfrm>
                <a:off x="1807" y="4214"/>
                <a:ext cx="1694" cy="1714"/>
                <a:chOff x="981" y="1814"/>
                <a:chExt cx="1694" cy="1714"/>
              </a:xfrm>
            </p:grpSpPr>
            <p:sp>
              <p:nvSpPr>
                <p:cNvPr id="56" name="Rectangle 34"/>
                <p:cNvSpPr>
                  <a:spLocks noChangeArrowheads="1"/>
                </p:cNvSpPr>
                <p:nvPr/>
              </p:nvSpPr>
              <p:spPr bwMode="auto">
                <a:xfrm>
                  <a:off x="981" y="2394"/>
                  <a:ext cx="567" cy="1134"/>
                </a:xfrm>
                <a:prstGeom prst="rect">
                  <a:avLst/>
                </a:prstGeom>
                <a:solidFill>
                  <a:srgbClr val="F8C0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57" name="Rectangle 35"/>
                <p:cNvSpPr>
                  <a:spLocks noChangeArrowheads="1"/>
                </p:cNvSpPr>
                <p:nvPr/>
              </p:nvSpPr>
              <p:spPr bwMode="auto">
                <a:xfrm rot="5400000">
                  <a:off x="1824" y="2111"/>
                  <a:ext cx="567" cy="1134"/>
                </a:xfrm>
                <a:prstGeom prst="rect">
                  <a:avLst/>
                </a:prstGeom>
                <a:solidFill>
                  <a:srgbClr val="F8C0D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58" name="Rectangle 36"/>
                <p:cNvSpPr>
                  <a:spLocks noChangeArrowheads="1"/>
                </p:cNvSpPr>
                <p:nvPr/>
              </p:nvSpPr>
              <p:spPr bwMode="auto">
                <a:xfrm>
                  <a:off x="1541" y="1814"/>
                  <a:ext cx="567" cy="567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2" name="Group 37"/>
              <p:cNvGrpSpPr>
                <a:grpSpLocks/>
              </p:cNvGrpSpPr>
              <p:nvPr/>
            </p:nvGrpSpPr>
            <p:grpSpPr bwMode="auto">
              <a:xfrm>
                <a:off x="3501" y="774"/>
                <a:ext cx="5669" cy="5167"/>
                <a:chOff x="3501" y="774"/>
                <a:chExt cx="5669" cy="5167"/>
              </a:xfrm>
            </p:grpSpPr>
            <p:sp>
              <p:nvSpPr>
                <p:cNvPr id="40" name="Rectangle 38"/>
                <p:cNvSpPr>
                  <a:spLocks noChangeArrowheads="1"/>
                </p:cNvSpPr>
                <p:nvPr/>
              </p:nvSpPr>
              <p:spPr bwMode="auto">
                <a:xfrm rot="-5400000">
                  <a:off x="6025" y="3390"/>
                  <a:ext cx="567" cy="4535"/>
                </a:xfrm>
                <a:prstGeom prst="rect">
                  <a:avLst/>
                </a:prstGeom>
                <a:solidFill>
                  <a:srgbClr val="99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ru-RU" altLang="ru-RU" sz="1800" smtClean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37" name="Group 39"/>
                <p:cNvGrpSpPr>
                  <a:grpSpLocks/>
                </p:cNvGrpSpPr>
                <p:nvPr/>
              </p:nvGrpSpPr>
              <p:grpSpPr bwMode="auto">
                <a:xfrm>
                  <a:off x="3501" y="774"/>
                  <a:ext cx="5669" cy="4600"/>
                  <a:chOff x="2367" y="1754"/>
                  <a:chExt cx="5669" cy="4600"/>
                </a:xfrm>
              </p:grpSpPr>
              <p:grpSp>
                <p:nvGrpSpPr>
                  <p:cNvPr id="38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2367" y="5220"/>
                    <a:ext cx="5669" cy="1134"/>
                    <a:chOff x="2367" y="4407"/>
                    <a:chExt cx="5669" cy="1134"/>
                  </a:xfrm>
                </p:grpSpPr>
                <p:sp>
                  <p:nvSpPr>
                    <p:cNvPr id="52" name="Rectangle 41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3515" y="3273"/>
                      <a:ext cx="567" cy="2835"/>
                    </a:xfrm>
                    <a:prstGeom prst="rect">
                      <a:avLst/>
                    </a:prstGeom>
                    <a:solidFill>
                      <a:srgbClr val="FFD72D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ru-RU" altLang="ru-RU" sz="1800" smtClean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53" name="Rectangle 42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6335" y="3280"/>
                      <a:ext cx="567" cy="2835"/>
                    </a:xfrm>
                    <a:prstGeom prst="rect">
                      <a:avLst/>
                    </a:prstGeom>
                    <a:solidFill>
                      <a:srgbClr val="FFD72D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ru-RU" altLang="ru-RU" sz="1800" smtClean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54" name="Rectangle 43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6335" y="3840"/>
                      <a:ext cx="567" cy="2835"/>
                    </a:xfrm>
                    <a:prstGeom prst="rect">
                      <a:avLst/>
                    </a:prstGeom>
                    <a:solidFill>
                      <a:srgbClr val="FFD72D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ru-RU" altLang="ru-RU" sz="1800" smtClean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55" name="Rectangle 44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3501" y="3834"/>
                      <a:ext cx="567" cy="2835"/>
                    </a:xfrm>
                    <a:prstGeom prst="rect">
                      <a:avLst/>
                    </a:prstGeom>
                    <a:solidFill>
                      <a:srgbClr val="FFD72D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ru-RU" altLang="ru-RU" sz="1800" smtClean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2941" y="1754"/>
                    <a:ext cx="4535" cy="3467"/>
                    <a:chOff x="2941" y="1494"/>
                    <a:chExt cx="4535" cy="3467"/>
                  </a:xfrm>
                </p:grpSpPr>
                <p:grpSp>
                  <p:nvGrpSpPr>
                    <p:cNvPr id="41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1" y="1494"/>
                      <a:ext cx="3402" cy="2887"/>
                      <a:chOff x="3861" y="1374"/>
                      <a:chExt cx="3402" cy="2887"/>
                    </a:xfrm>
                  </p:grpSpPr>
                  <p:sp>
                    <p:nvSpPr>
                      <p:cNvPr id="46" name="Rectangle 47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5224" y="2251"/>
                        <a:ext cx="567" cy="1134"/>
                      </a:xfrm>
                      <a:prstGeom prst="rect">
                        <a:avLst/>
                      </a:prstGeom>
                      <a:solidFill>
                        <a:srgbClr val="F8C0D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ru-RU" altLang="ru-RU" sz="1800" smtClean="0">
                          <a:solidFill>
                            <a:prstClr val="black"/>
                          </a:solidFill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7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21" y="1374"/>
                        <a:ext cx="567" cy="56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ru-RU" altLang="ru-RU" sz="1800" smtClean="0">
                          <a:solidFill>
                            <a:prstClr val="black"/>
                          </a:solidFill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8" name="Rectangle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81" y="1374"/>
                        <a:ext cx="567" cy="56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ru-RU" altLang="ru-RU" sz="1800" smtClean="0">
                          <a:solidFill>
                            <a:prstClr val="black"/>
                          </a:solidFill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49" name="Rectangle 50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5251" y="2264"/>
                        <a:ext cx="567" cy="226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ru-RU" altLang="ru-RU" sz="1800" smtClean="0">
                          <a:solidFill>
                            <a:prstClr val="black"/>
                          </a:solidFill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0" name="Rectangle 51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5251" y="1104"/>
                        <a:ext cx="567" cy="226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ru-RU" altLang="ru-RU" sz="1800" smtClean="0">
                          <a:solidFill>
                            <a:prstClr val="black"/>
                          </a:solidFill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1" name="Rectangle 52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5278" y="2277"/>
                        <a:ext cx="567" cy="3402"/>
                      </a:xfrm>
                      <a:prstGeom prst="rect">
                        <a:avLst/>
                      </a:prstGeom>
                      <a:solidFill>
                        <a:srgbClr val="9900CC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Tx/>
                          <a:buNone/>
                        </a:pPr>
                        <a:endParaRPr lang="ru-RU" altLang="ru-RU" sz="1800" smtClean="0">
                          <a:solidFill>
                            <a:prstClr val="black"/>
                          </a:solidFill>
                          <a:latin typeface="Arial" charset="0"/>
                        </a:endParaRPr>
                      </a:p>
                    </p:txBody>
                  </p:sp>
                </p:grpSp>
                <p:sp>
                  <p:nvSpPr>
                    <p:cNvPr id="45" name="Rectangle 53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4925" y="2410"/>
                      <a:ext cx="567" cy="4535"/>
                    </a:xfrm>
                    <a:prstGeom prst="rect">
                      <a:avLst/>
                    </a:prstGeom>
                    <a:solidFill>
                      <a:srgbClr val="9933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ru-RU" altLang="ru-RU" sz="1800" smtClean="0">
                        <a:solidFill>
                          <a:prstClr val="black"/>
                        </a:solidFill>
                        <a:latin typeface="Arial" charset="0"/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="" xmlns:p14="http://schemas.microsoft.com/office/powerpoint/2010/main" val="238502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596" y="785794"/>
            <a:ext cx="3346704" cy="639762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Верблюд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29189" y="1785926"/>
            <a:ext cx="3346704" cy="571504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Домик с крылечком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57158" y="1714488"/>
            <a:ext cx="3929063" cy="3143250"/>
            <a:chOff x="2241" y="9027"/>
            <a:chExt cx="7961" cy="6274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 rot="-5400000">
              <a:off x="5332" y="9896"/>
              <a:ext cx="567" cy="566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 rot="-5400000">
              <a:off x="7078" y="10457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 rot="-5400000">
              <a:off x="3658" y="10450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 rot="-5400000">
              <a:off x="6808" y="10127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6161" y="1301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381" y="1301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 rot="-5400000">
              <a:off x="3948" y="10147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rot="5400000">
              <a:off x="9068" y="8460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 rot="5400000">
              <a:off x="3955" y="10160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 rot="-5400000">
              <a:off x="6795" y="10160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8501" y="9586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9081" y="9594"/>
              <a:ext cx="567" cy="5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3981" y="10134"/>
              <a:ext cx="567" cy="5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6881" y="10114"/>
              <a:ext cx="567" cy="5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 rot="5400000">
              <a:off x="6444" y="1445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 rot="-5400000">
              <a:off x="3644" y="14451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24" name="Picture 24" descr="C:\Documents and Settings\Татьяна\Рабочий стол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725738"/>
            <a:ext cx="3979863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1844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12649" y="404664"/>
            <a:ext cx="3346704" cy="639762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прекрасная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3439" y="404664"/>
            <a:ext cx="2357454" cy="639762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Цветок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Documents and Settings\Татьяна\Рабочий стол\Рисун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20788"/>
            <a:ext cx="2714625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Documents and Settings\Татьяна\Рабочий стол\Рисунок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125538"/>
            <a:ext cx="3571875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7828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9" name="Google Shape;259;p26"/>
          <p:cNvSpPr txBox="1"/>
          <p:nvPr/>
        </p:nvSpPr>
        <p:spPr>
          <a:xfrm>
            <a:off x="285720" y="214290"/>
            <a:ext cx="6929486" cy="48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Aharoni" pitchFamily="2" charset="-79"/>
                <a:sym typeface="Times New Roman"/>
              </a:rPr>
              <a:t>В каждом городе нашей огромной страны есть место, где живет, растет и развивается целый мир, имя которому – Детство.</a:t>
            </a:r>
            <a:endParaRPr b="1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Aharoni" pitchFamily="2" charset="-79"/>
                <a:sym typeface="Times New Roman"/>
              </a:rPr>
              <a:t>	Детство в маленьких ботинках</a:t>
            </a:r>
            <a:endParaRPr b="1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Aharoni" pitchFamily="2" charset="-79"/>
                <a:sym typeface="Times New Roman"/>
              </a:rPr>
              <a:t>	Неуклюже входит в дом.</a:t>
            </a:r>
            <a:endParaRPr b="1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Aharoni" pitchFamily="2" charset="-79"/>
                <a:sym typeface="Times New Roman"/>
              </a:rPr>
              <a:t>	Мир игрушек и картинок,</a:t>
            </a:r>
            <a:endParaRPr b="1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Aharoni" pitchFamily="2" charset="-79"/>
                <a:sym typeface="Times New Roman"/>
              </a:rPr>
              <a:t>	Паровозик, кукла, гном.</a:t>
            </a:r>
            <a:endParaRPr b="1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Aharoni" pitchFamily="2" charset="-79"/>
                <a:sym typeface="Times New Roman"/>
              </a:rPr>
              <a:t>	Мир волшебный, необычный,</a:t>
            </a:r>
            <a:endParaRPr b="1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Aharoni" pitchFamily="2" charset="-79"/>
                <a:sym typeface="Times New Roman"/>
              </a:rPr>
              <a:t>	Он открыт со всех сторон,</a:t>
            </a:r>
            <a:endParaRPr b="1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Aharoni" pitchFamily="2" charset="-79"/>
                <a:sym typeface="Times New Roman"/>
              </a:rPr>
              <a:t>	Мир, как будто бы привычный,</a:t>
            </a:r>
            <a:endParaRPr b="1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Aharoni" pitchFamily="2" charset="-79"/>
                <a:sym typeface="Times New Roman"/>
              </a:rPr>
              <a:t>	Сам ребенок правит в нем.</a:t>
            </a:r>
            <a:endParaRPr b="1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Aharoni" pitchFamily="2" charset="-79"/>
                <a:sym typeface="Times New Roman"/>
              </a:rPr>
              <a:t>	Мир загадок, где все ярко…</a:t>
            </a:r>
            <a:endParaRPr b="1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Aharoni" pitchFamily="2" charset="-79"/>
                <a:sym typeface="Times New Roman"/>
              </a:rPr>
              <a:t>	Взрослый! Осторожно! Впереди</a:t>
            </a:r>
            <a:endParaRPr b="1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Aharoni" pitchFamily="2" charset="-79"/>
                <a:sym typeface="Times New Roman"/>
              </a:rPr>
              <a:t>	Хрупкий, маленький подарок</a:t>
            </a:r>
            <a:endParaRPr b="1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marL="1828800" marR="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Aharoni" pitchFamily="2" charset="-79"/>
                <a:sym typeface="Times New Roman"/>
              </a:rPr>
              <a:t>	Детской, всеобъемлющей души!</a:t>
            </a:r>
            <a:endParaRPr b="1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Aharoni" pitchFamily="2" charset="-79"/>
                <a:sym typeface="Times New Roman"/>
              </a:rPr>
              <a:t>От того, кто встретит маленького ребенка в этом мире, кто посмотрит в его широко распахнутые и удивленные глаза, и кто улыбнется ему самой теплой и ласковой улыбкой, - зависит многое…</a:t>
            </a:r>
            <a:endParaRPr b="1">
              <a:solidFill>
                <a:srgbClr val="002060"/>
              </a:solidFill>
              <a:latin typeface="Aharoni" pitchFamily="2" charset="-79"/>
              <a:ea typeface="Times New Roman"/>
              <a:cs typeface="Aharoni" pitchFamily="2" charset="-79"/>
              <a:sym typeface="Times New Roman"/>
            </a:endParaRPr>
          </a:p>
        </p:txBody>
      </p:sp>
      <p:pic>
        <p:nvPicPr>
          <p:cNvPr id="260" name="Google Shape;260;p26" descr="http://cs3.a5.ru/media/6e/19/74/850_6e1974263a6556c8482e0f45e944f119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5856" y="5013176"/>
            <a:ext cx="3096344" cy="165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5"/>
            <a:ext cx="7772400" cy="2500331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00042"/>
            <a:ext cx="664373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ЖЕЛАЮ ТВОРЧСКИХ                            УСПЕХОВ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7" descr="image1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14686"/>
            <a:ext cx="4337568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143875" cy="1143003"/>
          </a:xfrm>
          <a:prstGeom prst="rect">
            <a:avLst/>
          </a:prstGeom>
          <a:solidFill>
            <a:srgbClr val="47CFFF">
              <a:alpha val="63000"/>
            </a:srgb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 состоит из пластмассовых призм 10 различных цветов и форм. Наименьшая призма имеет длину 10мм, является кубиком.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Самая короткая палочка обозначает единичку, палочка в два раза длиннее – двойку и так далее.</a:t>
            </a:r>
            <a:endParaRPr lang="ru-RU" sz="32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0034" y="1643050"/>
            <a:ext cx="3857652" cy="3477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 комплекта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входят:</a:t>
            </a:r>
          </a:p>
          <a:p>
            <a:pPr eaLnBrk="0" hangingPunct="0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белая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- число 1 - 25 штук,</a:t>
            </a:r>
          </a:p>
          <a:p>
            <a:pPr eaLnBrk="0" hangingPunct="0">
              <a:defRPr/>
            </a:pPr>
            <a:r>
              <a:rPr lang="ru-RU" sz="20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розовая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- число 2 - 20 штук,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голубая</a:t>
            </a:r>
            <a:r>
              <a:rPr lang="ru-RU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– число 3 - 16 штук,</a:t>
            </a:r>
          </a:p>
          <a:p>
            <a:pPr eaLnBrk="0" hangingPunct="0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красная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4 - 12 штук,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жёлтая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5 - 10 штук,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фиолетовая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6 - 9 штук,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чёрная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7 - 8 штук,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бордовая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8 - 7 штук,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синяя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9 - 5 штук,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оранжевая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10 - 4 штук.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6" descr="C:\Documents and Settings\Татьяна\Рабочий стол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214553"/>
            <a:ext cx="2928958" cy="388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9" name="Google Shape;119;p16"/>
          <p:cNvSpPr/>
          <p:nvPr/>
        </p:nvSpPr>
        <p:spPr>
          <a:xfrm>
            <a:off x="7236296" y="4725144"/>
            <a:ext cx="1440160" cy="288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0" y="142852"/>
            <a:ext cx="9144000" cy="1000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Цветные палочки являются многофункциональным математическим пособием, которое позволяет «через руку» ребенка формировать понятие числовой последовательности, состава числа, отношений «больше- меньше», «право- лево», «между», «длиннее», «выше» и мн. др.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Набор способствует развитию детского творчества, развития фантазии и воображения, познавательной активности, мелкой моторики, наглядно-действенного мышления, внимания, пространственного ориентирования, восприятия, комбинаторных и конструкторских способностей.</a:t>
            </a:r>
            <a:endParaRPr lang="ru-RU"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179512" y="116632"/>
            <a:ext cx="87129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3643306" y="1214422"/>
            <a:ext cx="2152830" cy="618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«Красная семья»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кратная 2</a:t>
            </a:r>
            <a:endParaRPr sz="2000" b="1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6572264" y="1285860"/>
            <a:ext cx="951076" cy="360040"/>
          </a:xfrm>
          <a:prstGeom prst="rect">
            <a:avLst/>
          </a:prstGeom>
          <a:solidFill>
            <a:srgbClr val="FF99FF"/>
          </a:solidFill>
          <a:ln w="25400" cap="flat" cmpd="sng">
            <a:solidFill>
              <a:srgbClr val="566A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5572132" y="1643050"/>
            <a:ext cx="1974160" cy="360040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566A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3786182" y="2000240"/>
            <a:ext cx="3804304" cy="360040"/>
          </a:xfrm>
          <a:prstGeom prst="rect">
            <a:avLst/>
          </a:prstGeom>
          <a:solidFill>
            <a:srgbClr val="990000"/>
          </a:solidFill>
          <a:ln w="25400" cap="flat" cmpd="sng">
            <a:solidFill>
              <a:srgbClr val="566A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3707904" y="2420888"/>
            <a:ext cx="19442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«Синяя семья»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кратная 3</a:t>
            </a:r>
            <a:endParaRPr sz="2000" b="1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6429388" y="2571744"/>
            <a:ext cx="1426614" cy="360040"/>
          </a:xfrm>
          <a:prstGeom prst="rect">
            <a:avLst/>
          </a:prstGeom>
          <a:solidFill>
            <a:srgbClr val="66CCFF"/>
          </a:solidFill>
          <a:ln w="25400" cap="flat" cmpd="sng">
            <a:solidFill>
              <a:srgbClr val="566A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5000628" y="2928934"/>
            <a:ext cx="2880320" cy="360040"/>
          </a:xfrm>
          <a:prstGeom prst="rect">
            <a:avLst/>
          </a:prstGeom>
          <a:solidFill>
            <a:srgbClr val="9933FF"/>
          </a:solidFill>
          <a:ln w="25400" cap="flat" cmpd="sng">
            <a:solidFill>
              <a:srgbClr val="566A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3643306" y="3286124"/>
            <a:ext cx="4248472" cy="360040"/>
          </a:xfrm>
          <a:prstGeom prst="rect">
            <a:avLst/>
          </a:prstGeom>
          <a:solidFill>
            <a:srgbClr val="0033CC"/>
          </a:solidFill>
          <a:ln w="25400" cap="flat" cmpd="sng">
            <a:solidFill>
              <a:srgbClr val="566A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3563888" y="3717032"/>
            <a:ext cx="29523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«Желтая семья»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Кратная 5</a:t>
            </a:r>
            <a:endParaRPr sz="2000" b="1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5929322" y="4000504"/>
            <a:ext cx="2377690" cy="432048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566A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3643306" y="4429132"/>
            <a:ext cx="4680520" cy="432048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566A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6572264" y="5429264"/>
            <a:ext cx="475538" cy="43204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566A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3714744" y="5857892"/>
            <a:ext cx="3328766" cy="504056"/>
          </a:xfrm>
          <a:prstGeom prst="rect">
            <a:avLst/>
          </a:prstGeom>
          <a:solidFill>
            <a:srgbClr val="000000"/>
          </a:solidFill>
          <a:ln w="25400" cap="flat" cmpd="sng">
            <a:solidFill>
              <a:srgbClr val="566A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357158" y="4929198"/>
            <a:ext cx="5786478" cy="1000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latin typeface="Times New Roman"/>
                <a:ea typeface="Times New Roman"/>
                <a:cs typeface="Times New Roman"/>
                <a:sym typeface="Times New Roman"/>
              </a:rPr>
              <a:t>Кубик белого цвета («семейство белых») целое число </a:t>
            </a:r>
            <a:r>
              <a:rPr lang="ru-RU" sz="1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один, </a:t>
            </a:r>
            <a:r>
              <a:rPr lang="ru-RU" sz="1600" b="1" dirty="0">
                <a:latin typeface="Times New Roman"/>
                <a:ea typeface="Times New Roman"/>
                <a:cs typeface="Times New Roman"/>
                <a:sym typeface="Times New Roman"/>
              </a:rPr>
              <a:t>выкладывается по длине любой палочки, а число 7 обозначено черным цветом, образуя отдельное «семейство».</a:t>
            </a:r>
            <a:endParaRPr b="1"/>
          </a:p>
        </p:txBody>
      </p:sp>
      <p:pic>
        <p:nvPicPr>
          <p:cNvPr id="23" name="Google Shape;123;p16" descr="http://amurskdetsad9.ucoz.ru/foto/palochki-Kyuizenera-300x26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58" y="1571612"/>
            <a:ext cx="3170062" cy="3214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Десять причин, почему для воспитания и образования детей необходимо использовать цветные счетные палочки КЮИЗЕНЕРА: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7"/>
            <a:ext cx="7072362" cy="4714908"/>
          </a:xfrm>
        </p:spPr>
        <p:txBody>
          <a:bodyPr>
            <a:noAutofit/>
          </a:bodyPr>
          <a:lstStyle/>
          <a:p>
            <a:r>
              <a:rPr lang="ru-RU" altLang="zh-CN" sz="1600" b="1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altLang="zh-CN" sz="1600" b="1" dirty="0" err="1" smtClean="0">
                <a:latin typeface="Times New Roman" pitchFamily="18" charset="0"/>
                <a:cs typeface="Times New Roman" pitchFamily="18" charset="0"/>
              </a:rPr>
              <a:t>Палочки-один</a:t>
            </a:r>
            <a:r>
              <a:rPr lang="ru-RU" altLang="zh-CN" sz="1600" b="1" dirty="0" smtClean="0">
                <a:latin typeface="Times New Roman" pitchFamily="18" charset="0"/>
                <a:cs typeface="Times New Roman" pitchFamily="18" charset="0"/>
              </a:rPr>
              <a:t> из немногих дидактических материалов, дающих возможность формировать у ребенка комплекс необходимых интеллектуальных умений, от сенсорных к мыслительным.</a:t>
            </a:r>
            <a:br>
              <a:rPr lang="ru-RU" altLang="zh-CN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1600" b="1" dirty="0" smtClean="0">
                <a:latin typeface="Times New Roman" pitchFamily="18" charset="0"/>
                <a:cs typeface="Times New Roman" pitchFamily="18" charset="0"/>
              </a:rPr>
              <a:t>2) Многие математические представления  (число и его состав, натуральный ряд чисел, величина, порядок, отношение, операции над числами и т.д.) ребенок получает,  играя.</a:t>
            </a:r>
            <a:br>
              <a:rPr lang="ru-RU" altLang="zh-CN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1600" b="1" dirty="0" smtClean="0">
                <a:latin typeface="Times New Roman" pitchFamily="18" charset="0"/>
                <a:cs typeface="Times New Roman" pitchFamily="18" charset="0"/>
              </a:rPr>
              <a:t>3) Палочки учат ребенка ориентироваться как в двухмерном, так и в трехмерном пространстве.</a:t>
            </a:r>
            <a:br>
              <a:rPr lang="ru-RU" altLang="zh-CN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1600" b="1" dirty="0" smtClean="0">
                <a:latin typeface="Times New Roman" pitchFamily="18" charset="0"/>
                <a:cs typeface="Times New Roman" pitchFamily="18" charset="0"/>
              </a:rPr>
              <a:t>4) Благодаря палочкам, развивается логическое мышление.</a:t>
            </a:r>
            <a:br>
              <a:rPr lang="ru-RU" altLang="zh-CN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1600" b="1" dirty="0" smtClean="0">
                <a:latin typeface="Times New Roman" pitchFamily="18" charset="0"/>
                <a:cs typeface="Times New Roman" pitchFamily="18" charset="0"/>
              </a:rPr>
              <a:t>5) Палочки обеспечивают возможность получать знания в результате исследований.</a:t>
            </a:r>
            <a:br>
              <a:rPr lang="ru-RU" altLang="zh-CN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1600" b="1" dirty="0" smtClean="0">
                <a:latin typeface="Times New Roman" pitchFamily="18" charset="0"/>
                <a:cs typeface="Times New Roman" pitchFamily="18" charset="0"/>
              </a:rPr>
              <a:t>6) Ставя задачи разной сложности, палочки можно использовать и в семье, и в дошкольных учреждениях и в школе. </a:t>
            </a:r>
            <a:br>
              <a:rPr lang="ru-RU" altLang="zh-CN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1600" b="1" dirty="0" smtClean="0">
                <a:latin typeface="Times New Roman" pitchFamily="18" charset="0"/>
                <a:cs typeface="Times New Roman" pitchFamily="18" charset="0"/>
              </a:rPr>
              <a:t>7) Этот материал также можно использовать с целью коррекции.</a:t>
            </a:r>
            <a:br>
              <a:rPr lang="ru-RU" altLang="zh-CN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1600" b="1" dirty="0" smtClean="0">
                <a:latin typeface="Times New Roman" pitchFamily="18" charset="0"/>
                <a:cs typeface="Times New Roman" pitchFamily="18" charset="0"/>
              </a:rPr>
              <a:t>8) Игры с палочками дают возможность детям объединяться, что позволяет им научиться работать в команде, содержательно общаться.</a:t>
            </a:r>
            <a:br>
              <a:rPr lang="ru-RU" altLang="zh-CN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1600" b="1" dirty="0" smtClean="0">
                <a:latin typeface="Times New Roman" pitchFamily="18" charset="0"/>
                <a:cs typeface="Times New Roman" pitchFamily="18" charset="0"/>
              </a:rPr>
              <a:t>9) Палочки содействуют развитию восприятия, памяти, воображения, речи.</a:t>
            </a:r>
            <a:br>
              <a:rPr lang="ru-RU" altLang="zh-CN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1600" b="1" dirty="0" smtClean="0">
                <a:latin typeface="Times New Roman" pitchFamily="18" charset="0"/>
                <a:cs typeface="Times New Roman" pitchFamily="18" charset="0"/>
              </a:rPr>
              <a:t>10) Этот материал может быть использован в диагностических целях.</a:t>
            </a:r>
            <a:r>
              <a:rPr lang="ru-RU" altLang="zh-CN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zh-CN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235745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21429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Существуют определенные схемы, по которым можно составить  сюжетный рисунок</a:t>
            </a:r>
            <a:endParaRPr lang="ru-RU" sz="2400" b="1" i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Google Shape;148;p17" descr="C:\Users\Пользователь\AppData\Local\Microsoft\Windows\Temporary Internet Files\Content.Word\img06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596" y="1214422"/>
            <a:ext cx="3024336" cy="4065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6;p17" descr="C:\Users\Пользователь\AppData\Local\Microsoft\Windows\Temporary Internet Files\Content.Word\img079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143372" y="1285860"/>
            <a:ext cx="3240360" cy="216024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8" name="Google Shape;147;p17" descr="C:\Users\Пользователь\AppData\Local\Microsoft\Windows\Temporary Internet Files\Content.Word\img08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3786182" y="3857628"/>
            <a:ext cx="3456384" cy="2332102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9" name="Google Shape;199;p22" descr="http://skupiknigi.ru/image/Small/multimedia/books_covers/100900356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596" y="357166"/>
            <a:ext cx="1785950" cy="264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 descr="http://www.detki33.ru/published/publicdata/DETKI33WA/attachments/SC/products_pictures/%D0%BC%D0%B5%D1%82%20%D0%BA%D1%8E%D0%B8%D0%BD%D0%B7%D0%B5%D1%80_en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158" y="3286124"/>
            <a:ext cx="1872208" cy="2740914"/>
          </a:xfrm>
          <a:prstGeom prst="rect">
            <a:avLst/>
          </a:prstGeom>
          <a:noFill/>
          <a:ln w="9525" cap="flat" cmpd="sng">
            <a:solidFill>
              <a:srgbClr val="7FC9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2" name="Google Shape;202;p22" descr="http://www.rebus-toys.ru/published/publicdata/WOLMOSCOTOYS/attachments/SC/products_pictures/albom_38_full_enl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00694" y="3500438"/>
            <a:ext cx="1643074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 descr="&amp;Ocy;&amp;tcy;&amp;zcy;&amp;ycy;&amp;vcy; &amp;ocy; &amp;Ucy;&amp;chcy;&amp;iecy;&amp;bcy;&amp;ncy;&amp;ocy;&amp;iecy; &amp;pcy;&amp;ocy;&amp;scy;&amp;ocy;&amp;bcy;&amp;icy;&amp;iecy; &quot;&amp;Scy;&amp;tcy;&amp;rcy;&amp;acy;&amp;ncy;&amp;acy; &amp;bcy;&amp;lcy;&amp;ocy;&amp;kcy;&amp;ocy;&amp;vcy; &amp;icy; &amp;pcy;&amp;acy;&amp;lcy;&amp;ocy;&amp;chcy;&amp;iecy;&amp;kcy;&quot; - &amp;Kcy;&amp;ocy;&amp;rcy;&amp;vcy;&amp;iecy;&amp;tcy;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86446" y="428604"/>
            <a:ext cx="2143140" cy="249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00298" y="357166"/>
            <a:ext cx="309234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 descr="https://static-eu.insales.ru/images/products/1/6308/91322532/large_igra-07-02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5984" y="4572008"/>
            <a:ext cx="3071834" cy="15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1" descr="C:\Documents and Settings\Татьяна\Рабочий стол\Рисунок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2428868"/>
            <a:ext cx="2714644" cy="193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214577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6DAA2D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ru-RU" b="1" dirty="0" smtClean="0">
                <a:solidFill>
                  <a:srgbClr val="6DAA2D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428604"/>
            <a:ext cx="7643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Хотя палочки </a:t>
            </a:r>
            <a:r>
              <a:rPr lang="ru-RU" sz="20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Кюизенера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предназначены непосредственно для обучения математике и объяснения математических концепций, они оказывают дополнительное положительное воздействие на  ряд пограничных областей: развивают мелкую моторику, зрительное и пространственное восприятие, стимулируют воображение, приучают к порядку.</a:t>
            </a:r>
            <a:endParaRPr lang="ru-RU"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Google Shape;216;p23" descr="C:\Users\Пользователь\AppData\Local\Microsoft\Windows\Temporary Internet Files\Content.Word\img53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538" y="2571744"/>
            <a:ext cx="2428892" cy="2714643"/>
          </a:xfrm>
          <a:prstGeom prst="rect">
            <a:avLst/>
          </a:prstGeom>
          <a:noFill/>
          <a:ln w="28575" cap="flat" cmpd="sng">
            <a:solidFill>
              <a:srgbClr val="FF99FF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" name="Google Shape;215;p23" descr="C:\Users\Пользователь\AppData\Local\Microsoft\Windows\Temporary Internet Files\Content.Word\img53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6314" y="2571744"/>
            <a:ext cx="2071702" cy="2786082"/>
          </a:xfrm>
          <a:prstGeom prst="rect">
            <a:avLst/>
          </a:prstGeom>
          <a:noFill/>
          <a:ln w="28575" cap="flat" cmpd="sng">
            <a:solidFill>
              <a:srgbClr val="FF99FF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рина\Desktop\для скачивания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9234" name="Group 18"/>
          <p:cNvGraphicFramePr>
            <a:graphicFrameLocks noGrp="1"/>
          </p:cNvGraphicFramePr>
          <p:nvPr/>
        </p:nvGraphicFramePr>
        <p:xfrm>
          <a:off x="357158" y="357164"/>
          <a:ext cx="7286676" cy="6000794"/>
        </p:xfrm>
        <a:graphic>
          <a:graphicData uri="http://schemas.openxmlformats.org/drawingml/2006/table">
            <a:tbl>
              <a:tblPr/>
              <a:tblGrid>
                <a:gridCol w="1880433">
                  <a:extLst>
                    <a:ext uri="{9D8B030D-6E8A-4147-A177-3AD203B41FA5}">
                      <a16:colId xmlns="" xmlns:a16="http://schemas.microsoft.com/office/drawing/2014/main" val="564330747"/>
                    </a:ext>
                  </a:extLst>
                </a:gridCol>
                <a:gridCol w="5406243">
                  <a:extLst>
                    <a:ext uri="{9D8B030D-6E8A-4147-A177-3AD203B41FA5}">
                      <a16:colId xmlns="" xmlns:a16="http://schemas.microsoft.com/office/drawing/2014/main" val="3373002151"/>
                    </a:ext>
                  </a:extLst>
                </a:gridCol>
              </a:tblGrid>
              <a:tr h="12001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дидактические задачи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реализации с помощью палочек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Кьюизенера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(возможные варианты мотивации)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85088990"/>
                  </a:ext>
                </a:extLst>
              </a:tr>
              <a:tr h="15362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Сенсорное восприятие цвета и</a:t>
                      </a:r>
                      <a:b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размера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Раскладывание в коробочки, мешочки, свободное манипулирование. Строительство разноцветных дорожек, домиков, мебели для матрёшек. Усложнение: выкладывать из палочек по рисункам, цветным схемам. Различные коврики*.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58629815"/>
                  </a:ext>
                </a:extLst>
              </a:tr>
              <a:tr h="32644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Сравнение по величине, длине,</a:t>
                      </a:r>
                      <a:b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ширине, высоте, форме. Умение </a:t>
                      </a:r>
                      <a:b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видеть закономерность, глазомер.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конструирования по числовым схемам и контурам – кошечек, собачек, героев сказок, лесенок. Выкладывание цифр по схемам из палочек, букв, слов, сказочных героев – расколдуй сказку. Пирамидка*, лесенка. Различные коврики по цифровым схемам. Кодирование схем в играх типа: «Найди сокровище», «Кто быстрее к цели» и т.п. «Расшифровка старинных рукописей». Поезда с вагончиками*. Использование в сюжетных играх. Загадки: «Сколько колёс у 2-х машин?», показать палочкой, «Сколько лет брату?» и т.п.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7223205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1613</Words>
  <PresentationFormat>Экран (4:3)</PresentationFormat>
  <Paragraphs>132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КОНСУЛЬТАЦИЯ ДЛЯ РОДИТЕЛЕЙ ЦВЕТНЫЕ Палочки       Кюизенера  </vt:lpstr>
      <vt:lpstr>Слайд 2</vt:lpstr>
      <vt:lpstr>Слайд 3</vt:lpstr>
      <vt:lpstr>Цветные палочки являются многофункциональным математическим пособием, которое позволяет «через руку» ребенка формировать понятие числовой последовательности, состава числа, отношений «больше- меньше», «право- лево», «между», «длиннее», «выше» и мн. др.  Набор способствует развитию детского творчества, развития фантазии и воображения, познавательной активности, мелкой моторики, наглядно-действенного мышления, внимания, пространственного ориентирования, восприятия, комбинаторных и конструкторских способностей.</vt:lpstr>
      <vt:lpstr>Десять причин, почему для воспитания и образования детей необходимо использовать цветные счетные палочки КЮИЗЕНЕРА:</vt:lpstr>
      <vt:lpstr> </vt:lpstr>
      <vt:lpstr>Слайд 7</vt:lpstr>
      <vt:lpstr>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От простого к сложному  Лесенка</vt:lpstr>
      <vt:lpstr>  </vt:lpstr>
      <vt:lpstr>Слайд 19</vt:lpstr>
      <vt:lpstr>Слайд 20</vt:lpstr>
      <vt:lpstr>Слайд 21</vt:lpstr>
      <vt:lpstr>Слайд 22</vt:lpstr>
      <vt:lpstr>Слайд 23</vt:lpstr>
      <vt:lpstr>Слайд 24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ЦВЕТНЫЕ Палочки       Кюизенера  </dc:title>
  <dc:creator>Ирина</dc:creator>
  <cp:lastModifiedBy>Ирина</cp:lastModifiedBy>
  <cp:revision>27</cp:revision>
  <dcterms:created xsi:type="dcterms:W3CDTF">2022-12-03T20:43:43Z</dcterms:created>
  <dcterms:modified xsi:type="dcterms:W3CDTF">2022-12-04T16:37:52Z</dcterms:modified>
</cp:coreProperties>
</file>